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x="9144000" cy="5143500"/>
  <p:notesSz cx="6858000" cy="9144000"/>
  <p:embeddedFontLst>
    <p:embeddedFont>
      <p:font typeface="Playfair Display"/>
      <p:regular r:id="rId44"/>
    </p:embeddedFont>
    <p:embeddedFont>
      <p:font typeface="Lato" panose="020F0502020204030203"/>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5" Type="http://schemas.openxmlformats.org/officeDocument/2006/relationships/font" Target="fonts/font2.fntdata"/><Relationship Id="rId44" Type="http://schemas.openxmlformats.org/officeDocument/2006/relationships/font" Target="fonts/font1.fntdata"/><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 name="Shape 115"/>
        <p:cNvGrpSpPr/>
        <p:nvPr/>
      </p:nvGrpSpPr>
      <p:grpSpPr>
        <a:xfrm>
          <a:off x="0" y="0"/>
          <a:ext cx="0" cy="0"/>
          <a:chOff x="0" y="0"/>
          <a:chExt cx="0" cy="0"/>
        </a:xfrm>
      </p:grpSpPr>
      <p:sp>
        <p:nvSpPr>
          <p:cNvPr id="116" name="Google Shape;116;g3089cf04e73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089cf04e73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g3089cc91973_0_6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089cc91973_0_6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wts</a:t>
            </a:r>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8" name="Shape 188"/>
        <p:cNvGrpSpPr/>
        <p:nvPr/>
      </p:nvGrpSpPr>
      <p:grpSpPr>
        <a:xfrm>
          <a:off x="0" y="0"/>
          <a:ext cx="0" cy="0"/>
          <a:chOff x="0" y="0"/>
          <a:chExt cx="0" cy="0"/>
        </a:xfrm>
      </p:grpSpPr>
      <p:sp>
        <p:nvSpPr>
          <p:cNvPr id="189" name="Google Shape;189;g3089cc91973_0_17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089cc91973_0_17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wts</a:t>
            </a:r>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4" name="Shape 194"/>
        <p:cNvGrpSpPr/>
        <p:nvPr/>
      </p:nvGrpSpPr>
      <p:grpSpPr>
        <a:xfrm>
          <a:off x="0" y="0"/>
          <a:ext cx="0" cy="0"/>
          <a:chOff x="0" y="0"/>
          <a:chExt cx="0" cy="0"/>
        </a:xfrm>
      </p:grpSpPr>
      <p:sp>
        <p:nvSpPr>
          <p:cNvPr id="195" name="Google Shape;195;g3089cf04e73_1_63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089cf04e73_1_6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1" name="Shape 201"/>
        <p:cNvGrpSpPr/>
        <p:nvPr/>
      </p:nvGrpSpPr>
      <p:grpSpPr>
        <a:xfrm>
          <a:off x="0" y="0"/>
          <a:ext cx="0" cy="0"/>
          <a:chOff x="0" y="0"/>
          <a:chExt cx="0" cy="0"/>
        </a:xfrm>
      </p:grpSpPr>
      <p:sp>
        <p:nvSpPr>
          <p:cNvPr id="202" name="Google Shape;202;g3089cf04e73_1_6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089cf04e73_1_6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9" name="Shape 209"/>
        <p:cNvGrpSpPr/>
        <p:nvPr/>
      </p:nvGrpSpPr>
      <p:grpSpPr>
        <a:xfrm>
          <a:off x="0" y="0"/>
          <a:ext cx="0" cy="0"/>
          <a:chOff x="0" y="0"/>
          <a:chExt cx="0" cy="0"/>
        </a:xfrm>
      </p:grpSpPr>
      <p:sp>
        <p:nvSpPr>
          <p:cNvPr id="210" name="Google Shape;210;g3089cc91973_0_10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089cc91973_0_1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dk1"/>
                </a:solidFill>
                <a:latin typeface="Lato" panose="020F0502020204030203"/>
                <a:ea typeface="Lato" panose="020F0502020204030203"/>
                <a:cs typeface="Lato" panose="020F0502020204030203"/>
                <a:sym typeface="Lato" panose="020F0502020204030203"/>
              </a:rPr>
              <a:t>Shows the change in Load Factor  for the A330F aircraft type over time. The Load Factor is the ratio of the actual load (KG CHG) to the maximum allowable load (CAP FIS Kg). With this ratio, the load efficiency and utilization of the aircraft can be evaluated.</a:t>
            </a:r>
            <a:endParaRPr sz="1000">
              <a:solidFill>
                <a:schemeClr val="dk1"/>
              </a:solidFill>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Clr>
                <a:schemeClr val="dk1"/>
              </a:buClr>
              <a:buSzPts val="1100"/>
              <a:buFont typeface="Arial" panose="020B0604020202090204"/>
              <a:buNone/>
            </a:pPr>
            <a:r>
              <a:rPr lang="en-GB" sz="1000">
                <a:solidFill>
                  <a:schemeClr val="dk1"/>
                </a:solidFill>
                <a:latin typeface="Lato" panose="020F0502020204030203"/>
                <a:ea typeface="Lato" panose="020F0502020204030203"/>
                <a:cs typeface="Lato" panose="020F0502020204030203"/>
                <a:sym typeface="Lato" panose="020F0502020204030203"/>
              </a:rPr>
              <a:t>Demonstrates the Payload Efficiency of the A330F aircraft type over a period of time. Payload Efficiency is the ratio of actual gross load to maximum allowed payload , which reflects the extent to which the aircraft's payload is utilized.</a:t>
            </a:r>
            <a:endParaRPr sz="1000">
              <a:solidFill>
                <a:schemeClr val="dk1"/>
              </a:solidFill>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6" name="Shape 216"/>
        <p:cNvGrpSpPr/>
        <p:nvPr/>
      </p:nvGrpSpPr>
      <p:grpSpPr>
        <a:xfrm>
          <a:off x="0" y="0"/>
          <a:ext cx="0" cy="0"/>
          <a:chOff x="0" y="0"/>
          <a:chExt cx="0" cy="0"/>
        </a:xfrm>
      </p:grpSpPr>
      <p:sp>
        <p:nvSpPr>
          <p:cNvPr id="217" name="Google Shape;217;g3089cc91973_0_1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089cc91973_0_1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chart shows the load factor (Payload Efficiency) of the A330F freighter across different flight numbers. The x-axis represents the Operating Flight Number, and the y-axis shows the load factor. The blue scatter points indicate the load factor for each flight, while the red dashed line represents the average load factor (average_payload_efficiency), which is 0.59. The load factor is calculated as the ratio of the actual cargo weight to the maximum allowed payload , with data filtered to exclude values greater than 2. The chart reflects the fluctuations in load factor and overall operational efficiency across flights.</a:t>
            </a:r>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3" name="Shape 223"/>
        <p:cNvGrpSpPr/>
        <p:nvPr/>
      </p:nvGrpSpPr>
      <p:grpSpPr>
        <a:xfrm>
          <a:off x="0" y="0"/>
          <a:ext cx="0" cy="0"/>
          <a:chOff x="0" y="0"/>
          <a:chExt cx="0" cy="0"/>
        </a:xfrm>
      </p:grpSpPr>
      <p:sp>
        <p:nvSpPr>
          <p:cNvPr id="224" name="Google Shape;224;g313e35524ae_0_1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13e35524ae_0_1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3" name="Shape 233"/>
        <p:cNvGrpSpPr/>
        <p:nvPr/>
      </p:nvGrpSpPr>
      <p:grpSpPr>
        <a:xfrm>
          <a:off x="0" y="0"/>
          <a:ext cx="0" cy="0"/>
          <a:chOff x="0" y="0"/>
          <a:chExt cx="0" cy="0"/>
        </a:xfrm>
      </p:grpSpPr>
      <p:sp>
        <p:nvSpPr>
          <p:cNvPr id="234" name="Google Shape;234;g313e35524ae_0_1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13e35524ae_0_1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4" name="Shape 244"/>
        <p:cNvGrpSpPr/>
        <p:nvPr/>
      </p:nvGrpSpPr>
      <p:grpSpPr>
        <a:xfrm>
          <a:off x="0" y="0"/>
          <a:ext cx="0" cy="0"/>
          <a:chOff x="0" y="0"/>
          <a:chExt cx="0" cy="0"/>
        </a:xfrm>
      </p:grpSpPr>
      <p:sp>
        <p:nvSpPr>
          <p:cNvPr id="245" name="Google Shape;245;g313e35524ae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13e35524ae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2" name="Shape 252"/>
        <p:cNvGrpSpPr/>
        <p:nvPr/>
      </p:nvGrpSpPr>
      <p:grpSpPr>
        <a:xfrm>
          <a:off x="0" y="0"/>
          <a:ext cx="0" cy="0"/>
          <a:chOff x="0" y="0"/>
          <a:chExt cx="0" cy="0"/>
        </a:xfrm>
      </p:grpSpPr>
      <p:sp>
        <p:nvSpPr>
          <p:cNvPr id="253" name="Google Shape;253;g313e35524ae_0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3e35524ae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2" name="Shape 122"/>
        <p:cNvGrpSpPr/>
        <p:nvPr/>
      </p:nvGrpSpPr>
      <p:grpSpPr>
        <a:xfrm>
          <a:off x="0" y="0"/>
          <a:ext cx="0" cy="0"/>
          <a:chOff x="0" y="0"/>
          <a:chExt cx="0" cy="0"/>
        </a:xfrm>
      </p:grpSpPr>
      <p:sp>
        <p:nvSpPr>
          <p:cNvPr id="123" name="Google Shape;123;g3089cf04e73_1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089cf04e73_1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8" name="Shape 258"/>
        <p:cNvGrpSpPr/>
        <p:nvPr/>
      </p:nvGrpSpPr>
      <p:grpSpPr>
        <a:xfrm>
          <a:off x="0" y="0"/>
          <a:ext cx="0" cy="0"/>
          <a:chOff x="0" y="0"/>
          <a:chExt cx="0" cy="0"/>
        </a:xfrm>
      </p:grpSpPr>
      <p:sp>
        <p:nvSpPr>
          <p:cNvPr id="259" name="Google Shape;259;g313e35524ae_0_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13e35524ae_0_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6" name="Shape 266"/>
        <p:cNvGrpSpPr/>
        <p:nvPr/>
      </p:nvGrpSpPr>
      <p:grpSpPr>
        <a:xfrm>
          <a:off x="0" y="0"/>
          <a:ext cx="0" cy="0"/>
          <a:chOff x="0" y="0"/>
          <a:chExt cx="0" cy="0"/>
        </a:xfrm>
      </p:grpSpPr>
      <p:sp>
        <p:nvSpPr>
          <p:cNvPr id="267" name="Google Shape;267;g313e35524ae_0_1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13e35524ae_0_1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 name="Shape 271"/>
        <p:cNvGrpSpPr/>
        <p:nvPr/>
      </p:nvGrpSpPr>
      <p:grpSpPr>
        <a:xfrm>
          <a:off x="0" y="0"/>
          <a:ext cx="0" cy="0"/>
          <a:chOff x="0" y="0"/>
          <a:chExt cx="0" cy="0"/>
        </a:xfrm>
      </p:grpSpPr>
      <p:sp>
        <p:nvSpPr>
          <p:cNvPr id="272" name="Google Shape;272;g313e35524ae_0_18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13e35524ae_0_1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7" name="Shape 277"/>
        <p:cNvGrpSpPr/>
        <p:nvPr/>
      </p:nvGrpSpPr>
      <p:grpSpPr>
        <a:xfrm>
          <a:off x="0" y="0"/>
          <a:ext cx="0" cy="0"/>
          <a:chOff x="0" y="0"/>
          <a:chExt cx="0" cy="0"/>
        </a:xfrm>
      </p:grpSpPr>
      <p:sp>
        <p:nvSpPr>
          <p:cNvPr id="278" name="Google Shape;278;g313e35524ae_0_2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13e35524ae_0_2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3" name="Shape 283"/>
        <p:cNvGrpSpPr/>
        <p:nvPr/>
      </p:nvGrpSpPr>
      <p:grpSpPr>
        <a:xfrm>
          <a:off x="0" y="0"/>
          <a:ext cx="0" cy="0"/>
          <a:chOff x="0" y="0"/>
          <a:chExt cx="0" cy="0"/>
        </a:xfrm>
      </p:grpSpPr>
      <p:sp>
        <p:nvSpPr>
          <p:cNvPr id="284" name="Google Shape;284;g313e35524ae_0_2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13e35524ae_0_2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8" name="Shape 288"/>
        <p:cNvGrpSpPr/>
        <p:nvPr/>
      </p:nvGrpSpPr>
      <p:grpSpPr>
        <a:xfrm>
          <a:off x="0" y="0"/>
          <a:ext cx="0" cy="0"/>
          <a:chOff x="0" y="0"/>
          <a:chExt cx="0" cy="0"/>
        </a:xfrm>
      </p:grpSpPr>
      <p:sp>
        <p:nvSpPr>
          <p:cNvPr id="289" name="Google Shape;289;g3089cf04e73_1_4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089cf04e73_1_4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8" name="Shape 298"/>
        <p:cNvGrpSpPr/>
        <p:nvPr/>
      </p:nvGrpSpPr>
      <p:grpSpPr>
        <a:xfrm>
          <a:off x="0" y="0"/>
          <a:ext cx="0" cy="0"/>
          <a:chOff x="0" y="0"/>
          <a:chExt cx="0" cy="0"/>
        </a:xfrm>
      </p:grpSpPr>
      <p:sp>
        <p:nvSpPr>
          <p:cNvPr id="299" name="Google Shape;299;g3089cf04e73_1_5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089cf04e73_1_5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8" name="Shape 308"/>
        <p:cNvGrpSpPr/>
        <p:nvPr/>
      </p:nvGrpSpPr>
      <p:grpSpPr>
        <a:xfrm>
          <a:off x="0" y="0"/>
          <a:ext cx="0" cy="0"/>
          <a:chOff x="0" y="0"/>
          <a:chExt cx="0" cy="0"/>
        </a:xfrm>
      </p:grpSpPr>
      <p:sp>
        <p:nvSpPr>
          <p:cNvPr id="309" name="Google Shape;309;g3089cf04e73_1_57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089cf04e73_1_57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6" name="Shape 316"/>
        <p:cNvGrpSpPr/>
        <p:nvPr/>
      </p:nvGrpSpPr>
      <p:grpSpPr>
        <a:xfrm>
          <a:off x="0" y="0"/>
          <a:ext cx="0" cy="0"/>
          <a:chOff x="0" y="0"/>
          <a:chExt cx="0" cy="0"/>
        </a:xfrm>
      </p:grpSpPr>
      <p:sp>
        <p:nvSpPr>
          <p:cNvPr id="317" name="Google Shape;317;g313e35524ae_0_19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13e35524ae_0_19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lky</a:t>
            </a:r>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9" name="Shape 339"/>
        <p:cNvGrpSpPr/>
        <p:nvPr/>
      </p:nvGrpSpPr>
      <p:grpSpPr>
        <a:xfrm>
          <a:off x="0" y="0"/>
          <a:ext cx="0" cy="0"/>
          <a:chOff x="0" y="0"/>
          <a:chExt cx="0" cy="0"/>
        </a:xfrm>
      </p:grpSpPr>
      <p:sp>
        <p:nvSpPr>
          <p:cNvPr id="340" name="Google Shape;340;g313e35524ae_0_2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13e35524ae_0_2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128"/>
        <p:cNvGrpSpPr/>
        <p:nvPr/>
      </p:nvGrpSpPr>
      <p:grpSpPr>
        <a:xfrm>
          <a:off x="0" y="0"/>
          <a:ext cx="0" cy="0"/>
          <a:chOff x="0" y="0"/>
          <a:chExt cx="0" cy="0"/>
        </a:xfrm>
      </p:grpSpPr>
      <p:sp>
        <p:nvSpPr>
          <p:cNvPr id="129" name="Google Shape;129;g3089cf04e73_2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089cf04e73_2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5" name="Shape 355"/>
        <p:cNvGrpSpPr/>
        <p:nvPr/>
      </p:nvGrpSpPr>
      <p:grpSpPr>
        <a:xfrm>
          <a:off x="0" y="0"/>
          <a:ext cx="0" cy="0"/>
          <a:chOff x="0" y="0"/>
          <a:chExt cx="0" cy="0"/>
        </a:xfrm>
      </p:grpSpPr>
      <p:sp>
        <p:nvSpPr>
          <p:cNvPr id="356" name="Google Shape;356;g313e35524ae_0_2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13e35524ae_0_2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2" name="Shape 362"/>
        <p:cNvGrpSpPr/>
        <p:nvPr/>
      </p:nvGrpSpPr>
      <p:grpSpPr>
        <a:xfrm>
          <a:off x="0" y="0"/>
          <a:ext cx="0" cy="0"/>
          <a:chOff x="0" y="0"/>
          <a:chExt cx="0" cy="0"/>
        </a:xfrm>
      </p:grpSpPr>
      <p:sp>
        <p:nvSpPr>
          <p:cNvPr id="363" name="Google Shape;363;g313e35524ae_0_2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13e35524ae_0_2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9" name="Shape 369"/>
        <p:cNvGrpSpPr/>
        <p:nvPr/>
      </p:nvGrpSpPr>
      <p:grpSpPr>
        <a:xfrm>
          <a:off x="0" y="0"/>
          <a:ext cx="0" cy="0"/>
          <a:chOff x="0" y="0"/>
          <a:chExt cx="0" cy="0"/>
        </a:xfrm>
      </p:grpSpPr>
      <p:sp>
        <p:nvSpPr>
          <p:cNvPr id="370" name="Google Shape;370;g313e35524ae_0_2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13e35524ae_0_2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6" name="Shape 376"/>
        <p:cNvGrpSpPr/>
        <p:nvPr/>
      </p:nvGrpSpPr>
      <p:grpSpPr>
        <a:xfrm>
          <a:off x="0" y="0"/>
          <a:ext cx="0" cy="0"/>
          <a:chOff x="0" y="0"/>
          <a:chExt cx="0" cy="0"/>
        </a:xfrm>
      </p:grpSpPr>
      <p:sp>
        <p:nvSpPr>
          <p:cNvPr id="377" name="Google Shape;377;g313e35524ae_0_2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313e35524ae_0_2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3" name="Shape 383"/>
        <p:cNvGrpSpPr/>
        <p:nvPr/>
      </p:nvGrpSpPr>
      <p:grpSpPr>
        <a:xfrm>
          <a:off x="0" y="0"/>
          <a:ext cx="0" cy="0"/>
          <a:chOff x="0" y="0"/>
          <a:chExt cx="0" cy="0"/>
        </a:xfrm>
      </p:grpSpPr>
      <p:sp>
        <p:nvSpPr>
          <p:cNvPr id="384" name="Google Shape;384;g313e35524ae_0_1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13e35524ae_0_1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0" name="Shape 390"/>
        <p:cNvGrpSpPr/>
        <p:nvPr/>
      </p:nvGrpSpPr>
      <p:grpSpPr>
        <a:xfrm>
          <a:off x="0" y="0"/>
          <a:ext cx="0" cy="0"/>
          <a:chOff x="0" y="0"/>
          <a:chExt cx="0" cy="0"/>
        </a:xfrm>
      </p:grpSpPr>
      <p:sp>
        <p:nvSpPr>
          <p:cNvPr id="391" name="Google Shape;391;g3089cf04e73_0_4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089cf04e73_0_4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6" name="Shape 396"/>
        <p:cNvGrpSpPr/>
        <p:nvPr/>
      </p:nvGrpSpPr>
      <p:grpSpPr>
        <a:xfrm>
          <a:off x="0" y="0"/>
          <a:ext cx="0" cy="0"/>
          <a:chOff x="0" y="0"/>
          <a:chExt cx="0" cy="0"/>
        </a:xfrm>
      </p:grpSpPr>
      <p:sp>
        <p:nvSpPr>
          <p:cNvPr id="397" name="Google Shape;397;g313e35524ae_4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313e35524ae_4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34"/>
        <p:cNvGrpSpPr/>
        <p:nvPr/>
      </p:nvGrpSpPr>
      <p:grpSpPr>
        <a:xfrm>
          <a:off x="0" y="0"/>
          <a:ext cx="0" cy="0"/>
          <a:chOff x="0" y="0"/>
          <a:chExt cx="0" cy="0"/>
        </a:xfrm>
      </p:grpSpPr>
      <p:sp>
        <p:nvSpPr>
          <p:cNvPr id="135" name="Google Shape;135;g3089cf04e73_0_3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089cf04e73_0_3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6" name="Shape 146"/>
        <p:cNvGrpSpPr/>
        <p:nvPr/>
      </p:nvGrpSpPr>
      <p:grpSpPr>
        <a:xfrm>
          <a:off x="0" y="0"/>
          <a:ext cx="0" cy="0"/>
          <a:chOff x="0" y="0"/>
          <a:chExt cx="0" cy="0"/>
        </a:xfrm>
      </p:grpSpPr>
      <p:sp>
        <p:nvSpPr>
          <p:cNvPr id="147" name="Google Shape;147;g3089cf04e73_0_17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089cf04e73_0_1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7" name="Shape 157"/>
        <p:cNvGrpSpPr/>
        <p:nvPr/>
      </p:nvGrpSpPr>
      <p:grpSpPr>
        <a:xfrm>
          <a:off x="0" y="0"/>
          <a:ext cx="0" cy="0"/>
          <a:chOff x="0" y="0"/>
          <a:chExt cx="0" cy="0"/>
        </a:xfrm>
      </p:grpSpPr>
      <p:sp>
        <p:nvSpPr>
          <p:cNvPr id="158" name="Google Shape;158;g3089cf04e73_1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089cf04e73_1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4" name="Shape 164"/>
        <p:cNvGrpSpPr/>
        <p:nvPr/>
      </p:nvGrpSpPr>
      <p:grpSpPr>
        <a:xfrm>
          <a:off x="0" y="0"/>
          <a:ext cx="0" cy="0"/>
          <a:chOff x="0" y="0"/>
          <a:chExt cx="0" cy="0"/>
        </a:xfrm>
      </p:grpSpPr>
      <p:sp>
        <p:nvSpPr>
          <p:cNvPr id="165" name="Google Shape;165;g3089cf04e73_1_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089cf04e73_1_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400" b="1">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endParaRPr>
          </a:p>
          <a:p>
            <a:pPr marL="457200" lvl="0" indent="-317500" algn="l" rtl="0">
              <a:lnSpc>
                <a:spcPct val="115000"/>
              </a:lnSpc>
              <a:spcBef>
                <a:spcPts val="1200"/>
              </a:spcBef>
              <a:spcAft>
                <a:spcPts val="0"/>
              </a:spcAft>
              <a:buClr>
                <a:schemeClr val="dk1"/>
              </a:buClr>
              <a:buSzPts val="1400"/>
              <a:buFont typeface="Lato" panose="020F0502020204030203"/>
              <a:buChar char="●"/>
            </a:pPr>
            <a:r>
              <a:rPr lang="en-GB" sz="1400" b="1">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rPr>
              <a:t>Cargo demand is declining</a:t>
            </a:r>
            <a:r>
              <a:rPr lang="en-GB" sz="140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rPr>
              <a:t>: Due to the normalization of demand after the COVID-19 epidemic and the continued recovery of wide-body aircraft capacity, Avianca Cargo's cargo revenue fell by 8.3% to US$152 million in the first quarter of 2024, according to reports.</a:t>
            </a:r>
            <a:endParaRPr sz="140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endParaRPr>
          </a:p>
          <a:p>
            <a:pPr marL="457200" lvl="0" indent="-317500" algn="l" rtl="0">
              <a:lnSpc>
                <a:spcPct val="115000"/>
              </a:lnSpc>
              <a:spcBef>
                <a:spcPts val="0"/>
              </a:spcBef>
              <a:spcAft>
                <a:spcPts val="0"/>
              </a:spcAft>
              <a:buClr>
                <a:schemeClr val="dk1"/>
              </a:buClr>
              <a:buSzPts val="1400"/>
              <a:buFont typeface="Lato" panose="020F0502020204030203"/>
              <a:buChar char="●"/>
            </a:pPr>
            <a:r>
              <a:rPr lang="en-GB" sz="1400" b="1">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rPr>
              <a:t>Market competition is intensifying:</a:t>
            </a:r>
            <a:r>
              <a:rPr lang="en-GB" sz="140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rPr>
              <a:t> The trend of e-commerce from Asia to Latin America is growing, so the cargo market in Latin America is highly competitive, and other airlines such as LATAM Group are also increasing their cargo capacity, which may put some pressure on Avianca Cargo's market share.</a:t>
            </a:r>
            <a:endParaRPr sz="140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endParaRPr>
          </a:p>
          <a:p>
            <a:pPr marL="457200" lvl="0" indent="-317500" algn="l" rtl="0">
              <a:lnSpc>
                <a:spcPct val="115000"/>
              </a:lnSpc>
              <a:spcBef>
                <a:spcPts val="0"/>
              </a:spcBef>
              <a:spcAft>
                <a:spcPts val="0"/>
              </a:spcAft>
              <a:buClr>
                <a:schemeClr val="dk1"/>
              </a:buClr>
              <a:buSzPts val="1400"/>
              <a:buFont typeface="Lato" panose="020F0502020204030203"/>
              <a:buChar char="●"/>
            </a:pPr>
            <a:r>
              <a:rPr lang="en-GB" sz="1400" b="1">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rPr>
              <a:t>Geopolitical uncertainty is increasing:</a:t>
            </a:r>
            <a:r>
              <a:rPr lang="en-GB" sz="140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rPr>
              <a:t> Global trade tensions may lead to a decline in freight demand and affect airlines' business. For example, changes in Sino-US trade relations may affect the volume of cargo on trans-Pacific routes. Secondly, regional conflicts such as the Israeli-Palestinian conflict may affect route safety, forcing airlines to detour and increase operating costs and complexity. In addition, political instability in some Latin American countries may lead to uncertainty in economic policies, which in turn affects trade and freight demand.</a:t>
            </a:r>
            <a:endParaRPr sz="140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endParaRPr>
          </a:p>
          <a:p>
            <a:pPr marL="457200" lvl="0" indent="-317500" algn="l" rtl="0">
              <a:lnSpc>
                <a:spcPct val="115000"/>
              </a:lnSpc>
              <a:spcBef>
                <a:spcPts val="0"/>
              </a:spcBef>
              <a:spcAft>
                <a:spcPts val="0"/>
              </a:spcAft>
              <a:buClr>
                <a:schemeClr val="dk1"/>
              </a:buClr>
              <a:buSzPts val="1400"/>
              <a:buFont typeface="Lato" panose="020F0502020204030203"/>
              <a:buChar char="●"/>
            </a:pPr>
            <a:r>
              <a:rPr lang="en-GB" sz="1400" b="1">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rPr>
              <a:t>Capacity Optimization</a:t>
            </a:r>
            <a:r>
              <a:rPr lang="en-GB" sz="140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rPr>
              <a:t>: Balancing the cargo mix to maximize space utilization and profitability is crucial for efficient operations.</a:t>
            </a:r>
            <a:endParaRPr lang="en-GB" sz="140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g3089cf04e73_0_48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089cf04e73_0_48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6" name="Shape 176"/>
        <p:cNvGrpSpPr/>
        <p:nvPr/>
      </p:nvGrpSpPr>
      <p:grpSpPr>
        <a:xfrm>
          <a:off x="0" y="0"/>
          <a:ext cx="0" cy="0"/>
          <a:chOff x="0" y="0"/>
          <a:chExt cx="0" cy="0"/>
        </a:xfrm>
      </p:grpSpPr>
      <p:sp>
        <p:nvSpPr>
          <p:cNvPr id="177" name="Google Shape;177;g3089cc91973_0_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089cc91973_0_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wts</a:t>
            </a:r>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txBox="1"/>
          <p:nvPr>
            <p:ph type="ctrTitle"/>
          </p:nvPr>
        </p:nvSpPr>
        <p:spPr>
          <a:xfrm>
            <a:off x="3096250" y="1627200"/>
            <a:ext cx="2951400" cy="1584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200"/>
              <a:buFont typeface="Lato" panose="020F0502020204030203"/>
              <a:buNone/>
              <a:defRPr>
                <a:solidFill>
                  <a:schemeClr val="lt1"/>
                </a:solidFill>
                <a:latin typeface="Lato" panose="020F0502020204030203"/>
                <a:ea typeface="Lato" panose="020F0502020204030203"/>
                <a:cs typeface="Lato" panose="020F0502020204030203"/>
                <a:sym typeface="Lato" panose="020F0502020204030203"/>
              </a:defRPr>
            </a:lvl1pPr>
            <a:lvl2pPr lvl="1" algn="ctr">
              <a:spcBef>
                <a:spcPts val="0"/>
              </a:spcBef>
              <a:spcAft>
                <a:spcPts val="0"/>
              </a:spcAft>
              <a:buClr>
                <a:schemeClr val="lt1"/>
              </a:buClr>
              <a:buSzPts val="3200"/>
              <a:buFont typeface="Lato" panose="020F0502020204030203"/>
              <a:buNone/>
              <a:defRPr>
                <a:solidFill>
                  <a:schemeClr val="lt1"/>
                </a:solidFill>
                <a:latin typeface="Lato" panose="020F0502020204030203"/>
                <a:ea typeface="Lato" panose="020F0502020204030203"/>
                <a:cs typeface="Lato" panose="020F0502020204030203"/>
                <a:sym typeface="Lato" panose="020F0502020204030203"/>
              </a:defRPr>
            </a:lvl2pPr>
            <a:lvl3pPr lvl="2" algn="ctr">
              <a:spcBef>
                <a:spcPts val="0"/>
              </a:spcBef>
              <a:spcAft>
                <a:spcPts val="0"/>
              </a:spcAft>
              <a:buClr>
                <a:schemeClr val="lt1"/>
              </a:buClr>
              <a:buSzPts val="3200"/>
              <a:buFont typeface="Lato" panose="020F0502020204030203"/>
              <a:buNone/>
              <a:defRPr>
                <a:solidFill>
                  <a:schemeClr val="lt1"/>
                </a:solidFill>
                <a:latin typeface="Lato" panose="020F0502020204030203"/>
                <a:ea typeface="Lato" panose="020F0502020204030203"/>
                <a:cs typeface="Lato" panose="020F0502020204030203"/>
                <a:sym typeface="Lato" panose="020F0502020204030203"/>
              </a:defRPr>
            </a:lvl3pPr>
            <a:lvl4pPr lvl="3" algn="ctr">
              <a:spcBef>
                <a:spcPts val="0"/>
              </a:spcBef>
              <a:spcAft>
                <a:spcPts val="0"/>
              </a:spcAft>
              <a:buClr>
                <a:schemeClr val="lt1"/>
              </a:buClr>
              <a:buSzPts val="3200"/>
              <a:buFont typeface="Lato" panose="020F0502020204030203"/>
              <a:buNone/>
              <a:defRPr>
                <a:solidFill>
                  <a:schemeClr val="lt1"/>
                </a:solidFill>
                <a:latin typeface="Lato" panose="020F0502020204030203"/>
                <a:ea typeface="Lato" panose="020F0502020204030203"/>
                <a:cs typeface="Lato" panose="020F0502020204030203"/>
                <a:sym typeface="Lato" panose="020F0502020204030203"/>
              </a:defRPr>
            </a:lvl4pPr>
            <a:lvl5pPr lvl="4" algn="ctr">
              <a:spcBef>
                <a:spcPts val="0"/>
              </a:spcBef>
              <a:spcAft>
                <a:spcPts val="0"/>
              </a:spcAft>
              <a:buClr>
                <a:schemeClr val="lt1"/>
              </a:buClr>
              <a:buSzPts val="3200"/>
              <a:buFont typeface="Lato" panose="020F0502020204030203"/>
              <a:buNone/>
              <a:defRPr>
                <a:solidFill>
                  <a:schemeClr val="lt1"/>
                </a:solidFill>
                <a:latin typeface="Lato" panose="020F0502020204030203"/>
                <a:ea typeface="Lato" panose="020F0502020204030203"/>
                <a:cs typeface="Lato" panose="020F0502020204030203"/>
                <a:sym typeface="Lato" panose="020F0502020204030203"/>
              </a:defRPr>
            </a:lvl5pPr>
            <a:lvl6pPr lvl="5" algn="ctr">
              <a:spcBef>
                <a:spcPts val="0"/>
              </a:spcBef>
              <a:spcAft>
                <a:spcPts val="0"/>
              </a:spcAft>
              <a:buClr>
                <a:schemeClr val="lt1"/>
              </a:buClr>
              <a:buSzPts val="3200"/>
              <a:buFont typeface="Lato" panose="020F0502020204030203"/>
              <a:buNone/>
              <a:defRPr>
                <a:solidFill>
                  <a:schemeClr val="lt1"/>
                </a:solidFill>
                <a:latin typeface="Lato" panose="020F0502020204030203"/>
                <a:ea typeface="Lato" panose="020F0502020204030203"/>
                <a:cs typeface="Lato" panose="020F0502020204030203"/>
                <a:sym typeface="Lato" panose="020F0502020204030203"/>
              </a:defRPr>
            </a:lvl6pPr>
            <a:lvl7pPr lvl="6" algn="ctr">
              <a:spcBef>
                <a:spcPts val="0"/>
              </a:spcBef>
              <a:spcAft>
                <a:spcPts val="0"/>
              </a:spcAft>
              <a:buClr>
                <a:schemeClr val="lt1"/>
              </a:buClr>
              <a:buSzPts val="3200"/>
              <a:buFont typeface="Lato" panose="020F0502020204030203"/>
              <a:buNone/>
              <a:defRPr>
                <a:solidFill>
                  <a:schemeClr val="lt1"/>
                </a:solidFill>
                <a:latin typeface="Lato" panose="020F0502020204030203"/>
                <a:ea typeface="Lato" panose="020F0502020204030203"/>
                <a:cs typeface="Lato" panose="020F0502020204030203"/>
                <a:sym typeface="Lato" panose="020F0502020204030203"/>
              </a:defRPr>
            </a:lvl7pPr>
            <a:lvl8pPr lvl="7" algn="ctr">
              <a:spcBef>
                <a:spcPts val="0"/>
              </a:spcBef>
              <a:spcAft>
                <a:spcPts val="0"/>
              </a:spcAft>
              <a:buClr>
                <a:schemeClr val="lt1"/>
              </a:buClr>
              <a:buSzPts val="3200"/>
              <a:buFont typeface="Lato" panose="020F0502020204030203"/>
              <a:buNone/>
              <a:defRPr>
                <a:solidFill>
                  <a:schemeClr val="lt1"/>
                </a:solidFill>
                <a:latin typeface="Lato" panose="020F0502020204030203"/>
                <a:ea typeface="Lato" panose="020F0502020204030203"/>
                <a:cs typeface="Lato" panose="020F0502020204030203"/>
                <a:sym typeface="Lato" panose="020F0502020204030203"/>
              </a:defRPr>
            </a:lvl8pPr>
            <a:lvl9pPr lvl="8" algn="ctr">
              <a:spcBef>
                <a:spcPts val="0"/>
              </a:spcBef>
              <a:spcAft>
                <a:spcPts val="0"/>
              </a:spcAft>
              <a:buClr>
                <a:schemeClr val="lt1"/>
              </a:buClr>
              <a:buSzPts val="3200"/>
              <a:buFont typeface="Lato" panose="020F0502020204030203"/>
              <a:buNone/>
              <a:defRPr>
                <a:solidFill>
                  <a:schemeClr val="lt1"/>
                </a:solidFill>
                <a:latin typeface="Lato" panose="020F0502020204030203"/>
                <a:ea typeface="Lato" panose="020F0502020204030203"/>
                <a:cs typeface="Lato" panose="020F0502020204030203"/>
                <a:sym typeface="Lato" panose="020F0502020204030203"/>
              </a:defRPr>
            </a:lvl9pPr>
          </a:lstStyle>
          <a:p/>
        </p:txBody>
      </p:sp>
      <p:sp>
        <p:nvSpPr>
          <p:cNvPr id="13" name="Google Shape;13;p2"/>
          <p:cNvSpPr txBox="1"/>
          <p:nvPr>
            <p:ph type="subTitle" idx="1"/>
          </p:nvPr>
        </p:nvSpPr>
        <p:spPr>
          <a:xfrm>
            <a:off x="3096363" y="3266930"/>
            <a:ext cx="2951400" cy="701400"/>
          </a:xfrm>
          <a:prstGeom prst="rect">
            <a:avLst/>
          </a:prstGeom>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p:txBody>
      </p:sp>
      <p:sp>
        <p:nvSpPr>
          <p:cNvPr id="14" name="Google Shape;14;p2"/>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9" name="Shape 49"/>
        <p:cNvGrpSpPr/>
        <p:nvPr/>
      </p:nvGrpSpPr>
      <p:grpSpPr>
        <a:xfrm>
          <a:off x="0" y="0"/>
          <a:ext cx="0" cy="0"/>
          <a:chOff x="0" y="0"/>
          <a:chExt cx="0" cy="0"/>
        </a:xfrm>
      </p:grpSpPr>
      <p:sp>
        <p:nvSpPr>
          <p:cNvPr id="50" name="Google Shape;50;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11"/>
          <p:cNvSpPr txBox="1"/>
          <p:nvPr>
            <p:ph type="title" hasCustomPrompt="1"/>
          </p:nvPr>
        </p:nvSpPr>
        <p:spPr>
          <a:xfrm>
            <a:off x="311700" y="1233100"/>
            <a:ext cx="8520600" cy="161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10000"/>
              <a:buFont typeface="Lato" panose="020F0502020204030203"/>
              <a:buNone/>
              <a:defRPr sz="10000">
                <a:latin typeface="Lato" panose="020F0502020204030203"/>
                <a:ea typeface="Lato" panose="020F0502020204030203"/>
                <a:cs typeface="Lato" panose="020F0502020204030203"/>
                <a:sym typeface="Lato" panose="020F0502020204030203"/>
              </a:defRPr>
            </a:lvl1pPr>
            <a:lvl2pPr lvl="1" algn="ctr">
              <a:spcBef>
                <a:spcPts val="0"/>
              </a:spcBef>
              <a:spcAft>
                <a:spcPts val="0"/>
              </a:spcAft>
              <a:buSzPts val="10000"/>
              <a:buFont typeface="Lato" panose="020F0502020204030203"/>
              <a:buNone/>
              <a:defRPr sz="10000">
                <a:latin typeface="Lato" panose="020F0502020204030203"/>
                <a:ea typeface="Lato" panose="020F0502020204030203"/>
                <a:cs typeface="Lato" panose="020F0502020204030203"/>
                <a:sym typeface="Lato" panose="020F0502020204030203"/>
              </a:defRPr>
            </a:lvl2pPr>
            <a:lvl3pPr lvl="2" algn="ctr">
              <a:spcBef>
                <a:spcPts val="0"/>
              </a:spcBef>
              <a:spcAft>
                <a:spcPts val="0"/>
              </a:spcAft>
              <a:buSzPts val="10000"/>
              <a:buFont typeface="Lato" panose="020F0502020204030203"/>
              <a:buNone/>
              <a:defRPr sz="10000">
                <a:latin typeface="Lato" panose="020F0502020204030203"/>
                <a:ea typeface="Lato" panose="020F0502020204030203"/>
                <a:cs typeface="Lato" panose="020F0502020204030203"/>
                <a:sym typeface="Lato" panose="020F0502020204030203"/>
              </a:defRPr>
            </a:lvl3pPr>
            <a:lvl4pPr lvl="3" algn="ctr">
              <a:spcBef>
                <a:spcPts val="0"/>
              </a:spcBef>
              <a:spcAft>
                <a:spcPts val="0"/>
              </a:spcAft>
              <a:buSzPts val="10000"/>
              <a:buFont typeface="Lato" panose="020F0502020204030203"/>
              <a:buNone/>
              <a:defRPr sz="10000">
                <a:latin typeface="Lato" panose="020F0502020204030203"/>
                <a:ea typeface="Lato" panose="020F0502020204030203"/>
                <a:cs typeface="Lato" panose="020F0502020204030203"/>
                <a:sym typeface="Lato" panose="020F0502020204030203"/>
              </a:defRPr>
            </a:lvl4pPr>
            <a:lvl5pPr lvl="4" algn="ctr">
              <a:spcBef>
                <a:spcPts val="0"/>
              </a:spcBef>
              <a:spcAft>
                <a:spcPts val="0"/>
              </a:spcAft>
              <a:buSzPts val="10000"/>
              <a:buFont typeface="Lato" panose="020F0502020204030203"/>
              <a:buNone/>
              <a:defRPr sz="10000">
                <a:latin typeface="Lato" panose="020F0502020204030203"/>
                <a:ea typeface="Lato" panose="020F0502020204030203"/>
                <a:cs typeface="Lato" panose="020F0502020204030203"/>
                <a:sym typeface="Lato" panose="020F0502020204030203"/>
              </a:defRPr>
            </a:lvl5pPr>
            <a:lvl6pPr lvl="5" algn="ctr">
              <a:spcBef>
                <a:spcPts val="0"/>
              </a:spcBef>
              <a:spcAft>
                <a:spcPts val="0"/>
              </a:spcAft>
              <a:buSzPts val="10000"/>
              <a:buFont typeface="Lato" panose="020F0502020204030203"/>
              <a:buNone/>
              <a:defRPr sz="10000">
                <a:latin typeface="Lato" panose="020F0502020204030203"/>
                <a:ea typeface="Lato" panose="020F0502020204030203"/>
                <a:cs typeface="Lato" panose="020F0502020204030203"/>
                <a:sym typeface="Lato" panose="020F0502020204030203"/>
              </a:defRPr>
            </a:lvl6pPr>
            <a:lvl7pPr lvl="6" algn="ctr">
              <a:spcBef>
                <a:spcPts val="0"/>
              </a:spcBef>
              <a:spcAft>
                <a:spcPts val="0"/>
              </a:spcAft>
              <a:buSzPts val="10000"/>
              <a:buFont typeface="Lato" panose="020F0502020204030203"/>
              <a:buNone/>
              <a:defRPr sz="10000">
                <a:latin typeface="Lato" panose="020F0502020204030203"/>
                <a:ea typeface="Lato" panose="020F0502020204030203"/>
                <a:cs typeface="Lato" panose="020F0502020204030203"/>
                <a:sym typeface="Lato" panose="020F0502020204030203"/>
              </a:defRPr>
            </a:lvl7pPr>
            <a:lvl8pPr lvl="7" algn="ctr">
              <a:spcBef>
                <a:spcPts val="0"/>
              </a:spcBef>
              <a:spcAft>
                <a:spcPts val="0"/>
              </a:spcAft>
              <a:buSzPts val="10000"/>
              <a:buFont typeface="Lato" panose="020F0502020204030203"/>
              <a:buNone/>
              <a:defRPr sz="10000">
                <a:latin typeface="Lato" panose="020F0502020204030203"/>
                <a:ea typeface="Lato" panose="020F0502020204030203"/>
                <a:cs typeface="Lato" panose="020F0502020204030203"/>
                <a:sym typeface="Lato" panose="020F0502020204030203"/>
              </a:defRPr>
            </a:lvl8pPr>
            <a:lvl9pPr lvl="8" algn="ctr">
              <a:spcBef>
                <a:spcPts val="0"/>
              </a:spcBef>
              <a:spcAft>
                <a:spcPts val="0"/>
              </a:spcAft>
              <a:buSzPts val="10000"/>
              <a:buFont typeface="Lato" panose="020F0502020204030203"/>
              <a:buNone/>
              <a:defRPr sz="10000">
                <a:latin typeface="Lato" panose="020F0502020204030203"/>
                <a:ea typeface="Lato" panose="020F0502020204030203"/>
                <a:cs typeface="Lato" panose="020F0502020204030203"/>
                <a:sym typeface="Lato" panose="020F0502020204030203"/>
              </a:defRPr>
            </a:lvl9pPr>
          </a:lstStyle>
          <a:p>
            <a:r>
              <a:t>xx%</a:t>
            </a:r>
          </a:p>
        </p:txBody>
      </p:sp>
      <p:sp>
        <p:nvSpPr>
          <p:cNvPr id="52" name="Google Shape;52;p11"/>
          <p:cNvSpPr txBox="1"/>
          <p:nvPr>
            <p:ph type="body" idx="1"/>
          </p:nvPr>
        </p:nvSpPr>
        <p:spPr>
          <a:xfrm>
            <a:off x="311700" y="29194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53" name="Google Shape;53;p11"/>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4" name="Shape 54"/>
        <p:cNvGrpSpPr/>
        <p:nvPr/>
      </p:nvGrpSpPr>
      <p:grpSpPr>
        <a:xfrm>
          <a:off x="0" y="0"/>
          <a:ext cx="0" cy="0"/>
          <a:chOff x="0" y="0"/>
          <a:chExt cx="0" cy="0"/>
        </a:xfrm>
      </p:grpSpPr>
      <p:sp>
        <p:nvSpPr>
          <p:cNvPr id="55" name="Google Shape;55;p12"/>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60" name="Shape 60"/>
        <p:cNvGrpSpPr/>
        <p:nvPr/>
      </p:nvGrpSpPr>
      <p:grpSpPr>
        <a:xfrm>
          <a:off x="0" y="0"/>
          <a:ext cx="0" cy="0"/>
          <a:chOff x="0" y="0"/>
          <a:chExt cx="0" cy="0"/>
        </a:xfrm>
      </p:grpSpPr>
      <p:sp>
        <p:nvSpPr>
          <p:cNvPr id="61" name="Google Shape;61;p14"/>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14"/>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14"/>
          <p:cNvSpPr txBox="1"/>
          <p:nvPr>
            <p:ph type="ctrTitle"/>
          </p:nvPr>
        </p:nvSpPr>
        <p:spPr>
          <a:xfrm>
            <a:off x="3096250" y="1627200"/>
            <a:ext cx="2951400" cy="1584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200"/>
              <a:buFont typeface="Lato" panose="020F0502020204030203"/>
              <a:buNone/>
              <a:defRPr>
                <a:solidFill>
                  <a:schemeClr val="lt1"/>
                </a:solidFill>
                <a:latin typeface="Lato" panose="020F0502020204030203"/>
                <a:ea typeface="Lato" panose="020F0502020204030203"/>
                <a:cs typeface="Lato" panose="020F0502020204030203"/>
                <a:sym typeface="Lato" panose="020F0502020204030203"/>
              </a:defRPr>
            </a:lvl1pPr>
            <a:lvl2pPr lvl="1" algn="ctr">
              <a:spcBef>
                <a:spcPts val="0"/>
              </a:spcBef>
              <a:spcAft>
                <a:spcPts val="0"/>
              </a:spcAft>
              <a:buClr>
                <a:schemeClr val="lt1"/>
              </a:buClr>
              <a:buSzPts val="3200"/>
              <a:buFont typeface="Lato" panose="020F0502020204030203"/>
              <a:buNone/>
              <a:defRPr>
                <a:solidFill>
                  <a:schemeClr val="lt1"/>
                </a:solidFill>
                <a:latin typeface="Lato" panose="020F0502020204030203"/>
                <a:ea typeface="Lato" panose="020F0502020204030203"/>
                <a:cs typeface="Lato" panose="020F0502020204030203"/>
                <a:sym typeface="Lato" panose="020F0502020204030203"/>
              </a:defRPr>
            </a:lvl2pPr>
            <a:lvl3pPr lvl="2" algn="ctr">
              <a:spcBef>
                <a:spcPts val="0"/>
              </a:spcBef>
              <a:spcAft>
                <a:spcPts val="0"/>
              </a:spcAft>
              <a:buClr>
                <a:schemeClr val="lt1"/>
              </a:buClr>
              <a:buSzPts val="3200"/>
              <a:buFont typeface="Lato" panose="020F0502020204030203"/>
              <a:buNone/>
              <a:defRPr>
                <a:solidFill>
                  <a:schemeClr val="lt1"/>
                </a:solidFill>
                <a:latin typeface="Lato" panose="020F0502020204030203"/>
                <a:ea typeface="Lato" panose="020F0502020204030203"/>
                <a:cs typeface="Lato" panose="020F0502020204030203"/>
                <a:sym typeface="Lato" panose="020F0502020204030203"/>
              </a:defRPr>
            </a:lvl3pPr>
            <a:lvl4pPr lvl="3" algn="ctr">
              <a:spcBef>
                <a:spcPts val="0"/>
              </a:spcBef>
              <a:spcAft>
                <a:spcPts val="0"/>
              </a:spcAft>
              <a:buClr>
                <a:schemeClr val="lt1"/>
              </a:buClr>
              <a:buSzPts val="3200"/>
              <a:buFont typeface="Lato" panose="020F0502020204030203"/>
              <a:buNone/>
              <a:defRPr>
                <a:solidFill>
                  <a:schemeClr val="lt1"/>
                </a:solidFill>
                <a:latin typeface="Lato" panose="020F0502020204030203"/>
                <a:ea typeface="Lato" panose="020F0502020204030203"/>
                <a:cs typeface="Lato" panose="020F0502020204030203"/>
                <a:sym typeface="Lato" panose="020F0502020204030203"/>
              </a:defRPr>
            </a:lvl4pPr>
            <a:lvl5pPr lvl="4" algn="ctr">
              <a:spcBef>
                <a:spcPts val="0"/>
              </a:spcBef>
              <a:spcAft>
                <a:spcPts val="0"/>
              </a:spcAft>
              <a:buClr>
                <a:schemeClr val="lt1"/>
              </a:buClr>
              <a:buSzPts val="3200"/>
              <a:buFont typeface="Lato" panose="020F0502020204030203"/>
              <a:buNone/>
              <a:defRPr>
                <a:solidFill>
                  <a:schemeClr val="lt1"/>
                </a:solidFill>
                <a:latin typeface="Lato" panose="020F0502020204030203"/>
                <a:ea typeface="Lato" panose="020F0502020204030203"/>
                <a:cs typeface="Lato" panose="020F0502020204030203"/>
                <a:sym typeface="Lato" panose="020F0502020204030203"/>
              </a:defRPr>
            </a:lvl5pPr>
            <a:lvl6pPr lvl="5" algn="ctr">
              <a:spcBef>
                <a:spcPts val="0"/>
              </a:spcBef>
              <a:spcAft>
                <a:spcPts val="0"/>
              </a:spcAft>
              <a:buClr>
                <a:schemeClr val="lt1"/>
              </a:buClr>
              <a:buSzPts val="3200"/>
              <a:buFont typeface="Lato" panose="020F0502020204030203"/>
              <a:buNone/>
              <a:defRPr>
                <a:solidFill>
                  <a:schemeClr val="lt1"/>
                </a:solidFill>
                <a:latin typeface="Lato" panose="020F0502020204030203"/>
                <a:ea typeface="Lato" panose="020F0502020204030203"/>
                <a:cs typeface="Lato" panose="020F0502020204030203"/>
                <a:sym typeface="Lato" panose="020F0502020204030203"/>
              </a:defRPr>
            </a:lvl6pPr>
            <a:lvl7pPr lvl="6" algn="ctr">
              <a:spcBef>
                <a:spcPts val="0"/>
              </a:spcBef>
              <a:spcAft>
                <a:spcPts val="0"/>
              </a:spcAft>
              <a:buClr>
                <a:schemeClr val="lt1"/>
              </a:buClr>
              <a:buSzPts val="3200"/>
              <a:buFont typeface="Lato" panose="020F0502020204030203"/>
              <a:buNone/>
              <a:defRPr>
                <a:solidFill>
                  <a:schemeClr val="lt1"/>
                </a:solidFill>
                <a:latin typeface="Lato" panose="020F0502020204030203"/>
                <a:ea typeface="Lato" panose="020F0502020204030203"/>
                <a:cs typeface="Lato" panose="020F0502020204030203"/>
                <a:sym typeface="Lato" panose="020F0502020204030203"/>
              </a:defRPr>
            </a:lvl7pPr>
            <a:lvl8pPr lvl="7" algn="ctr">
              <a:spcBef>
                <a:spcPts val="0"/>
              </a:spcBef>
              <a:spcAft>
                <a:spcPts val="0"/>
              </a:spcAft>
              <a:buClr>
                <a:schemeClr val="lt1"/>
              </a:buClr>
              <a:buSzPts val="3200"/>
              <a:buFont typeface="Lato" panose="020F0502020204030203"/>
              <a:buNone/>
              <a:defRPr>
                <a:solidFill>
                  <a:schemeClr val="lt1"/>
                </a:solidFill>
                <a:latin typeface="Lato" panose="020F0502020204030203"/>
                <a:ea typeface="Lato" panose="020F0502020204030203"/>
                <a:cs typeface="Lato" panose="020F0502020204030203"/>
                <a:sym typeface="Lato" panose="020F0502020204030203"/>
              </a:defRPr>
            </a:lvl8pPr>
            <a:lvl9pPr lvl="8" algn="ctr">
              <a:spcBef>
                <a:spcPts val="0"/>
              </a:spcBef>
              <a:spcAft>
                <a:spcPts val="0"/>
              </a:spcAft>
              <a:buClr>
                <a:schemeClr val="lt1"/>
              </a:buClr>
              <a:buSzPts val="3200"/>
              <a:buFont typeface="Lato" panose="020F0502020204030203"/>
              <a:buNone/>
              <a:defRPr>
                <a:solidFill>
                  <a:schemeClr val="lt1"/>
                </a:solidFill>
                <a:latin typeface="Lato" panose="020F0502020204030203"/>
                <a:ea typeface="Lato" panose="020F0502020204030203"/>
                <a:cs typeface="Lato" panose="020F0502020204030203"/>
                <a:sym typeface="Lato" panose="020F0502020204030203"/>
              </a:defRPr>
            </a:lvl9pPr>
          </a:lstStyle>
          <a:p/>
        </p:txBody>
      </p:sp>
      <p:sp>
        <p:nvSpPr>
          <p:cNvPr id="64" name="Google Shape;64;p14"/>
          <p:cNvSpPr txBox="1"/>
          <p:nvPr>
            <p:ph type="subTitle" idx="1"/>
          </p:nvPr>
        </p:nvSpPr>
        <p:spPr>
          <a:xfrm>
            <a:off x="3096363" y="3266930"/>
            <a:ext cx="2951400" cy="701400"/>
          </a:xfrm>
          <a:prstGeom prst="rect">
            <a:avLst/>
          </a:prstGeom>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p:txBody>
      </p:sp>
      <p:sp>
        <p:nvSpPr>
          <p:cNvPr id="65" name="Google Shape;65;p14"/>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66" name="Shape 66"/>
        <p:cNvGrpSpPr/>
        <p:nvPr/>
      </p:nvGrpSpPr>
      <p:grpSpPr>
        <a:xfrm>
          <a:off x="0" y="0"/>
          <a:ext cx="0" cy="0"/>
          <a:chOff x="0" y="0"/>
          <a:chExt cx="0" cy="0"/>
        </a:xfrm>
      </p:grpSpPr>
      <p:sp>
        <p:nvSpPr>
          <p:cNvPr id="67" name="Google Shape;67;p15"/>
          <p:cNvSpPr txBox="1"/>
          <p:nvPr>
            <p:ph type="title"/>
          </p:nvPr>
        </p:nvSpPr>
        <p:spPr>
          <a:xfrm>
            <a:off x="509550" y="1423875"/>
            <a:ext cx="8124900" cy="17982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1pPr>
            <a:lvl2pPr lvl="1" algn="ctr">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2pPr>
            <a:lvl3pPr lvl="2" algn="ctr">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3pPr>
            <a:lvl4pPr lvl="3" algn="ctr">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4pPr>
            <a:lvl5pPr lvl="4" algn="ctr">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5pPr>
            <a:lvl6pPr lvl="5" algn="ctr">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6pPr>
            <a:lvl7pPr lvl="6" algn="ctr">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7pPr>
            <a:lvl8pPr lvl="7" algn="ctr">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8pPr>
            <a:lvl9pPr lvl="8" algn="ctr">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9pPr>
          </a:lstStyle>
          <a:p/>
        </p:txBody>
      </p:sp>
      <p:sp>
        <p:nvSpPr>
          <p:cNvPr id="68" name="Google Shape;68;p15"/>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pic>
        <p:nvPicPr>
          <p:cNvPr id="69" name="Google Shape;69;p15"/>
          <p:cNvPicPr preferRelativeResize="0"/>
          <p:nvPr/>
        </p:nvPicPr>
        <p:blipFill>
          <a:blip r:embed="rId2"/>
          <a:stretch>
            <a:fillRect/>
          </a:stretch>
        </p:blipFill>
        <p:spPr>
          <a:xfrm>
            <a:off x="6880198" y="0"/>
            <a:ext cx="2263800" cy="6941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70" name="Shape 70"/>
        <p:cNvGrpSpPr/>
        <p:nvPr/>
      </p:nvGrpSpPr>
      <p:grpSpPr>
        <a:xfrm>
          <a:off x="0" y="0"/>
          <a:ext cx="0" cy="0"/>
          <a:chOff x="0" y="0"/>
          <a:chExt cx="0" cy="0"/>
        </a:xfrm>
      </p:grpSpPr>
      <p:sp>
        <p:nvSpPr>
          <p:cNvPr id="71" name="Google Shape;71;p16"/>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16"/>
          <p:cNvSpPr txBox="1"/>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73" name="Google Shape;73;p16"/>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74" name="Google Shape;74;p16"/>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pic>
        <p:nvPicPr>
          <p:cNvPr id="75" name="Google Shape;75;p16"/>
          <p:cNvPicPr preferRelativeResize="0"/>
          <p:nvPr/>
        </p:nvPicPr>
        <p:blipFill>
          <a:blip r:embed="rId2"/>
          <a:stretch>
            <a:fillRect/>
          </a:stretch>
        </p:blipFill>
        <p:spPr>
          <a:xfrm>
            <a:off x="6880198" y="0"/>
            <a:ext cx="2263800" cy="6941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76" name="Shape 76"/>
        <p:cNvGrpSpPr/>
        <p:nvPr/>
      </p:nvGrpSpPr>
      <p:grpSpPr>
        <a:xfrm>
          <a:off x="0" y="0"/>
          <a:ext cx="0" cy="0"/>
          <a:chOff x="0" y="0"/>
          <a:chExt cx="0" cy="0"/>
        </a:xfrm>
      </p:grpSpPr>
      <p:sp>
        <p:nvSpPr>
          <p:cNvPr id="77" name="Google Shape;77;p17"/>
          <p:cNvSpPr txBox="1"/>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78" name="Google Shape;78;p17"/>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79" name="Google Shape;79;p17"/>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80" name="Google Shape;80;p17"/>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pic>
        <p:nvPicPr>
          <p:cNvPr id="81" name="Google Shape;81;p17"/>
          <p:cNvPicPr preferRelativeResize="0"/>
          <p:nvPr/>
        </p:nvPicPr>
        <p:blipFill>
          <a:blip r:embed="rId2"/>
          <a:stretch>
            <a:fillRect/>
          </a:stretch>
        </p:blipFill>
        <p:spPr>
          <a:xfrm>
            <a:off x="6880198" y="0"/>
            <a:ext cx="2263800" cy="6941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82" name="Shape 82"/>
        <p:cNvGrpSpPr/>
        <p:nvPr/>
      </p:nvGrpSpPr>
      <p:grpSpPr>
        <a:xfrm>
          <a:off x="0" y="0"/>
          <a:ext cx="0" cy="0"/>
          <a:chOff x="0" y="0"/>
          <a:chExt cx="0" cy="0"/>
        </a:xfrm>
      </p:grpSpPr>
      <p:sp>
        <p:nvSpPr>
          <p:cNvPr id="83" name="Google Shape;83;p18"/>
          <p:cNvSpPr txBox="1"/>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84" name="Google Shape;84;p18"/>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pic>
        <p:nvPicPr>
          <p:cNvPr id="85" name="Google Shape;85;p18"/>
          <p:cNvPicPr preferRelativeResize="0"/>
          <p:nvPr/>
        </p:nvPicPr>
        <p:blipFill>
          <a:blip r:embed="rId2"/>
          <a:stretch>
            <a:fillRect/>
          </a:stretch>
        </p:blipFill>
        <p:spPr>
          <a:xfrm>
            <a:off x="6880198" y="0"/>
            <a:ext cx="2263800" cy="6941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86" name="Shape 86"/>
        <p:cNvGrpSpPr/>
        <p:nvPr/>
      </p:nvGrpSpPr>
      <p:grpSpPr>
        <a:xfrm>
          <a:off x="0" y="0"/>
          <a:ext cx="0" cy="0"/>
          <a:chOff x="0" y="0"/>
          <a:chExt cx="0" cy="0"/>
        </a:xfrm>
      </p:grpSpPr>
      <p:sp>
        <p:nvSpPr>
          <p:cNvPr id="87" name="Google Shape;87;p19"/>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8" name="Google Shape;88;p19"/>
          <p:cNvSpPr txBox="1"/>
          <p:nvPr>
            <p:ph type="body" idx="1"/>
          </p:nvPr>
        </p:nvSpPr>
        <p:spPr>
          <a:xfrm>
            <a:off x="311700" y="1391378"/>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89" name="Google Shape;89;p19"/>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pic>
        <p:nvPicPr>
          <p:cNvPr id="90" name="Google Shape;90;p19"/>
          <p:cNvPicPr preferRelativeResize="0"/>
          <p:nvPr/>
        </p:nvPicPr>
        <p:blipFill>
          <a:blip r:embed="rId2"/>
          <a:stretch>
            <a:fillRect/>
          </a:stretch>
        </p:blipFill>
        <p:spPr>
          <a:xfrm>
            <a:off x="6880198" y="0"/>
            <a:ext cx="2263800" cy="6941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91" name="Shape 91"/>
        <p:cNvGrpSpPr/>
        <p:nvPr/>
      </p:nvGrpSpPr>
      <p:grpSpPr>
        <a:xfrm>
          <a:off x="0" y="0"/>
          <a:ext cx="0" cy="0"/>
          <a:chOff x="0" y="0"/>
          <a:chExt cx="0" cy="0"/>
        </a:xfrm>
      </p:grpSpPr>
      <p:sp>
        <p:nvSpPr>
          <p:cNvPr id="92" name="Google Shape;92;p20"/>
          <p:cNvSpPr txBox="1"/>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1pPr>
            <a:lvl2pPr lvl="1">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2pPr>
            <a:lvl3pPr lvl="2">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3pPr>
            <a:lvl4pPr lvl="3">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4pPr>
            <a:lvl5pPr lvl="4">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5pPr>
            <a:lvl6pPr lvl="5">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6pPr>
            <a:lvl7pPr lvl="6">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7pPr>
            <a:lvl8pPr lvl="7">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8pPr>
            <a:lvl9pPr lvl="8">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9pPr>
          </a:lstStyle>
          <a:p/>
        </p:txBody>
      </p:sp>
      <p:sp>
        <p:nvSpPr>
          <p:cNvPr id="93" name="Google Shape;93;p20"/>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pic>
        <p:nvPicPr>
          <p:cNvPr id="94" name="Google Shape;94;p20"/>
          <p:cNvPicPr preferRelativeResize="0"/>
          <p:nvPr/>
        </p:nvPicPr>
        <p:blipFill>
          <a:blip r:embed="rId2"/>
          <a:stretch>
            <a:fillRect/>
          </a:stretch>
        </p:blipFill>
        <p:spPr>
          <a:xfrm>
            <a:off x="6880198" y="0"/>
            <a:ext cx="2263800" cy="6941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95" name="Shape 95"/>
        <p:cNvGrpSpPr/>
        <p:nvPr/>
      </p:nvGrpSpPr>
      <p:grpSpPr>
        <a:xfrm>
          <a:off x="0" y="0"/>
          <a:ext cx="0" cy="0"/>
          <a:chOff x="0" y="0"/>
          <a:chExt cx="0" cy="0"/>
        </a:xfrm>
      </p:grpSpPr>
      <p:sp>
        <p:nvSpPr>
          <p:cNvPr id="96" name="Google Shape;96;p21"/>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7" name="Google Shape;97;p2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98" name="Google Shape;98;p21"/>
          <p:cNvSpPr txBox="1"/>
          <p:nvPr>
            <p:ph type="title"/>
          </p:nvPr>
        </p:nvSpPr>
        <p:spPr>
          <a:xfrm>
            <a:off x="265500" y="1107950"/>
            <a:ext cx="4045200" cy="168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9" name="Google Shape;99;p21"/>
          <p:cNvSpPr txBox="1"/>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0" name="Google Shape;100;p21"/>
          <p:cNvSpPr txBox="1"/>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p:txBody>
      </p:sp>
      <p:sp>
        <p:nvSpPr>
          <p:cNvPr id="101" name="Google Shape;101;p21"/>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1pPr>
            <a:lvl2pPr lvl="1" algn="ctr">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2pPr>
            <a:lvl3pPr lvl="2" algn="ctr">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3pPr>
            <a:lvl4pPr lvl="3" algn="ctr">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4pPr>
            <a:lvl5pPr lvl="4" algn="ctr">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5pPr>
            <a:lvl6pPr lvl="5" algn="ctr">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6pPr>
            <a:lvl7pPr lvl="6" algn="ctr">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7pPr>
            <a:lvl8pPr lvl="7" algn="ctr">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8pPr>
            <a:lvl9pPr lvl="8" algn="ctr">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9pPr>
          </a:lstStyle>
          <a:p/>
        </p:txBody>
      </p:sp>
      <p:sp>
        <p:nvSpPr>
          <p:cNvPr id="17" name="Google Shape;17;p3"/>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02" name="Shape 102"/>
        <p:cNvGrpSpPr/>
        <p:nvPr/>
      </p:nvGrpSpPr>
      <p:grpSpPr>
        <a:xfrm>
          <a:off x="0" y="0"/>
          <a:ext cx="0" cy="0"/>
          <a:chOff x="0" y="0"/>
          <a:chExt cx="0" cy="0"/>
        </a:xfrm>
      </p:grpSpPr>
      <p:sp>
        <p:nvSpPr>
          <p:cNvPr id="103" name="Google Shape;103;p22"/>
          <p:cNvSpPr txBox="1"/>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104" name="Google Shape;104;p22"/>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pic>
        <p:nvPicPr>
          <p:cNvPr id="105" name="Google Shape;105;p22"/>
          <p:cNvPicPr preferRelativeResize="0"/>
          <p:nvPr/>
        </p:nvPicPr>
        <p:blipFill>
          <a:blip r:embed="rId2"/>
          <a:stretch>
            <a:fillRect/>
          </a:stretch>
        </p:blipFill>
        <p:spPr>
          <a:xfrm>
            <a:off x="6880198" y="0"/>
            <a:ext cx="2263800" cy="6941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06" name="Shape 106"/>
        <p:cNvGrpSpPr/>
        <p:nvPr/>
      </p:nvGrpSpPr>
      <p:grpSpPr>
        <a:xfrm>
          <a:off x="0" y="0"/>
          <a:ext cx="0" cy="0"/>
          <a:chOff x="0" y="0"/>
          <a:chExt cx="0" cy="0"/>
        </a:xfrm>
      </p:grpSpPr>
      <p:sp>
        <p:nvSpPr>
          <p:cNvPr id="107" name="Google Shape;107;p23"/>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23"/>
          <p:cNvSpPr txBox="1"/>
          <p:nvPr>
            <p:ph type="title" hasCustomPrompt="1"/>
          </p:nvPr>
        </p:nvSpPr>
        <p:spPr>
          <a:xfrm>
            <a:off x="311700" y="1233100"/>
            <a:ext cx="8520600" cy="161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10000"/>
              <a:buFont typeface="Lato" panose="020F0502020204030203"/>
              <a:buNone/>
              <a:defRPr sz="10000">
                <a:latin typeface="Lato" panose="020F0502020204030203"/>
                <a:ea typeface="Lato" panose="020F0502020204030203"/>
                <a:cs typeface="Lato" panose="020F0502020204030203"/>
                <a:sym typeface="Lato" panose="020F0502020204030203"/>
              </a:defRPr>
            </a:lvl1pPr>
            <a:lvl2pPr lvl="1" algn="ctr">
              <a:spcBef>
                <a:spcPts val="0"/>
              </a:spcBef>
              <a:spcAft>
                <a:spcPts val="0"/>
              </a:spcAft>
              <a:buSzPts val="10000"/>
              <a:buFont typeface="Lato" panose="020F0502020204030203"/>
              <a:buNone/>
              <a:defRPr sz="10000">
                <a:latin typeface="Lato" panose="020F0502020204030203"/>
                <a:ea typeface="Lato" panose="020F0502020204030203"/>
                <a:cs typeface="Lato" panose="020F0502020204030203"/>
                <a:sym typeface="Lato" panose="020F0502020204030203"/>
              </a:defRPr>
            </a:lvl2pPr>
            <a:lvl3pPr lvl="2" algn="ctr">
              <a:spcBef>
                <a:spcPts val="0"/>
              </a:spcBef>
              <a:spcAft>
                <a:spcPts val="0"/>
              </a:spcAft>
              <a:buSzPts val="10000"/>
              <a:buFont typeface="Lato" panose="020F0502020204030203"/>
              <a:buNone/>
              <a:defRPr sz="10000">
                <a:latin typeface="Lato" panose="020F0502020204030203"/>
                <a:ea typeface="Lato" panose="020F0502020204030203"/>
                <a:cs typeface="Lato" panose="020F0502020204030203"/>
                <a:sym typeface="Lato" panose="020F0502020204030203"/>
              </a:defRPr>
            </a:lvl3pPr>
            <a:lvl4pPr lvl="3" algn="ctr">
              <a:spcBef>
                <a:spcPts val="0"/>
              </a:spcBef>
              <a:spcAft>
                <a:spcPts val="0"/>
              </a:spcAft>
              <a:buSzPts val="10000"/>
              <a:buFont typeface="Lato" panose="020F0502020204030203"/>
              <a:buNone/>
              <a:defRPr sz="10000">
                <a:latin typeface="Lato" panose="020F0502020204030203"/>
                <a:ea typeface="Lato" panose="020F0502020204030203"/>
                <a:cs typeface="Lato" panose="020F0502020204030203"/>
                <a:sym typeface="Lato" panose="020F0502020204030203"/>
              </a:defRPr>
            </a:lvl4pPr>
            <a:lvl5pPr lvl="4" algn="ctr">
              <a:spcBef>
                <a:spcPts val="0"/>
              </a:spcBef>
              <a:spcAft>
                <a:spcPts val="0"/>
              </a:spcAft>
              <a:buSzPts val="10000"/>
              <a:buFont typeface="Lato" panose="020F0502020204030203"/>
              <a:buNone/>
              <a:defRPr sz="10000">
                <a:latin typeface="Lato" panose="020F0502020204030203"/>
                <a:ea typeface="Lato" panose="020F0502020204030203"/>
                <a:cs typeface="Lato" panose="020F0502020204030203"/>
                <a:sym typeface="Lato" panose="020F0502020204030203"/>
              </a:defRPr>
            </a:lvl5pPr>
            <a:lvl6pPr lvl="5" algn="ctr">
              <a:spcBef>
                <a:spcPts val="0"/>
              </a:spcBef>
              <a:spcAft>
                <a:spcPts val="0"/>
              </a:spcAft>
              <a:buSzPts val="10000"/>
              <a:buFont typeface="Lato" panose="020F0502020204030203"/>
              <a:buNone/>
              <a:defRPr sz="10000">
                <a:latin typeface="Lato" panose="020F0502020204030203"/>
                <a:ea typeface="Lato" panose="020F0502020204030203"/>
                <a:cs typeface="Lato" panose="020F0502020204030203"/>
                <a:sym typeface="Lato" panose="020F0502020204030203"/>
              </a:defRPr>
            </a:lvl6pPr>
            <a:lvl7pPr lvl="6" algn="ctr">
              <a:spcBef>
                <a:spcPts val="0"/>
              </a:spcBef>
              <a:spcAft>
                <a:spcPts val="0"/>
              </a:spcAft>
              <a:buSzPts val="10000"/>
              <a:buFont typeface="Lato" panose="020F0502020204030203"/>
              <a:buNone/>
              <a:defRPr sz="10000">
                <a:latin typeface="Lato" panose="020F0502020204030203"/>
                <a:ea typeface="Lato" panose="020F0502020204030203"/>
                <a:cs typeface="Lato" panose="020F0502020204030203"/>
                <a:sym typeface="Lato" panose="020F0502020204030203"/>
              </a:defRPr>
            </a:lvl7pPr>
            <a:lvl8pPr lvl="7" algn="ctr">
              <a:spcBef>
                <a:spcPts val="0"/>
              </a:spcBef>
              <a:spcAft>
                <a:spcPts val="0"/>
              </a:spcAft>
              <a:buSzPts val="10000"/>
              <a:buFont typeface="Lato" panose="020F0502020204030203"/>
              <a:buNone/>
              <a:defRPr sz="10000">
                <a:latin typeface="Lato" panose="020F0502020204030203"/>
                <a:ea typeface="Lato" panose="020F0502020204030203"/>
                <a:cs typeface="Lato" panose="020F0502020204030203"/>
                <a:sym typeface="Lato" panose="020F0502020204030203"/>
              </a:defRPr>
            </a:lvl8pPr>
            <a:lvl9pPr lvl="8" algn="ctr">
              <a:spcBef>
                <a:spcPts val="0"/>
              </a:spcBef>
              <a:spcAft>
                <a:spcPts val="0"/>
              </a:spcAft>
              <a:buSzPts val="10000"/>
              <a:buFont typeface="Lato" panose="020F0502020204030203"/>
              <a:buNone/>
              <a:defRPr sz="10000">
                <a:latin typeface="Lato" panose="020F0502020204030203"/>
                <a:ea typeface="Lato" panose="020F0502020204030203"/>
                <a:cs typeface="Lato" panose="020F0502020204030203"/>
                <a:sym typeface="Lato" panose="020F0502020204030203"/>
              </a:defRPr>
            </a:lvl9pPr>
          </a:lstStyle>
          <a:p>
            <a:r>
              <a:t>xx%</a:t>
            </a:r>
          </a:p>
        </p:txBody>
      </p:sp>
      <p:sp>
        <p:nvSpPr>
          <p:cNvPr id="109" name="Google Shape;109;p23"/>
          <p:cNvSpPr txBox="1"/>
          <p:nvPr>
            <p:ph type="body" idx="1"/>
          </p:nvPr>
        </p:nvSpPr>
        <p:spPr>
          <a:xfrm>
            <a:off x="311700" y="29194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110" name="Google Shape;110;p23"/>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pic>
        <p:nvPicPr>
          <p:cNvPr id="111" name="Google Shape;111;p23"/>
          <p:cNvPicPr preferRelativeResize="0"/>
          <p:nvPr/>
        </p:nvPicPr>
        <p:blipFill>
          <a:blip r:embed="rId2"/>
          <a:stretch>
            <a:fillRect/>
          </a:stretch>
        </p:blipFill>
        <p:spPr>
          <a:xfrm>
            <a:off x="6880198" y="0"/>
            <a:ext cx="2263800" cy="6941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12" name="Shape 112"/>
        <p:cNvGrpSpPr/>
        <p:nvPr/>
      </p:nvGrpSpPr>
      <p:grpSpPr>
        <a:xfrm>
          <a:off x="0" y="0"/>
          <a:ext cx="0" cy="0"/>
          <a:chOff x="0" y="0"/>
          <a:chExt cx="0" cy="0"/>
        </a:xfrm>
      </p:grpSpPr>
      <p:sp>
        <p:nvSpPr>
          <p:cNvPr id="113" name="Google Shape;113;p24"/>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pic>
        <p:nvPicPr>
          <p:cNvPr id="114" name="Google Shape;114;p24"/>
          <p:cNvPicPr preferRelativeResize="0"/>
          <p:nvPr/>
        </p:nvPicPr>
        <p:blipFill>
          <a:blip r:embed="rId2"/>
          <a:stretch>
            <a:fillRect/>
          </a:stretch>
        </p:blipFill>
        <p:spPr>
          <a:xfrm>
            <a:off x="6880198" y="0"/>
            <a:ext cx="2263800" cy="6941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blipFill>
          <a:blip r:embed="rId2"/>
          <a:stretch>
            <a:fillRect/>
          </a:stretch>
        </a:blipFill>
        <a:effectLst/>
      </p:bgPr>
    </p:bg>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4"/>
          <p:cNvSpPr txBox="1"/>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22" name="Google Shape;22;p4"/>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pic>
        <p:nvPicPr>
          <p:cNvPr id="23" name="Google Shape;23;p4"/>
          <p:cNvPicPr preferRelativeResize="0"/>
          <p:nvPr/>
        </p:nvPicPr>
        <p:blipFill>
          <a:blip r:embed="rId3"/>
          <a:stretch>
            <a:fillRect/>
          </a:stretch>
        </p:blipFill>
        <p:spPr>
          <a:xfrm>
            <a:off x="6880198" y="0"/>
            <a:ext cx="2263800" cy="6941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6" name="Google Shape;26;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7" name="Google Shape;27;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8" name="Google Shape;28;p5"/>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1" name="Google Shape;31;p6"/>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type="body" idx="1"/>
          </p:nvPr>
        </p:nvSpPr>
        <p:spPr>
          <a:xfrm>
            <a:off x="311700" y="1391378"/>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5" name="Google Shape;35;p7"/>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1pPr>
            <a:lvl2pPr lvl="1">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2pPr>
            <a:lvl3pPr lvl="2">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3pPr>
            <a:lvl4pPr lvl="3">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4pPr>
            <a:lvl5pPr lvl="4">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5pPr>
            <a:lvl6pPr lvl="5">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6pPr>
            <a:lvl7pPr lvl="6">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7pPr>
            <a:lvl8pPr lvl="7">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8pPr>
            <a:lvl9pPr lvl="8">
              <a:spcBef>
                <a:spcPts val="0"/>
              </a:spcBef>
              <a:spcAft>
                <a:spcPts val="0"/>
              </a:spcAft>
              <a:buClr>
                <a:schemeClr val="lt1"/>
              </a:buClr>
              <a:buSzPts val="4800"/>
              <a:buFont typeface="Lato" panose="020F0502020204030203"/>
              <a:buNone/>
              <a:defRPr sz="4800" b="0">
                <a:solidFill>
                  <a:schemeClr val="lt1"/>
                </a:solidFill>
                <a:latin typeface="Lato" panose="020F0502020204030203"/>
                <a:ea typeface="Lato" panose="020F0502020204030203"/>
                <a:cs typeface="Lato" panose="020F0502020204030203"/>
                <a:sym typeface="Lato" panose="020F0502020204030203"/>
              </a:defRPr>
            </a:lvl9pPr>
          </a:lstStyle>
          <a:p/>
        </p:txBody>
      </p:sp>
      <p:sp>
        <p:nvSpPr>
          <p:cNvPr id="38" name="Google Shape;38;p8"/>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p:nvPr>
            <p:ph type="title"/>
          </p:nvPr>
        </p:nvSpPr>
        <p:spPr>
          <a:xfrm>
            <a:off x="265500" y="1107950"/>
            <a:ext cx="4045200" cy="168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6" name="Shape 46"/>
        <p:cNvGrpSpPr/>
        <p:nvPr/>
      </p:nvGrpSpPr>
      <p:grpSpPr>
        <a:xfrm>
          <a:off x="0" y="0"/>
          <a:ext cx="0" cy="0"/>
          <a:chOff x="0" y="0"/>
          <a:chExt cx="0" cy="0"/>
        </a:xfrm>
      </p:grpSpPr>
      <p:sp>
        <p:nvSpPr>
          <p:cNvPr id="47" name="Google Shape;47;p10"/>
          <p:cNvSpPr txBox="1"/>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8" name="Google Shape;48;p10"/>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ato" panose="020F0502020204030203"/>
              <a:buChar char="●"/>
              <a:defRPr sz="1800">
                <a:solidFill>
                  <a:schemeClr val="dk2"/>
                </a:solidFill>
                <a:latin typeface="Lato" panose="020F0502020204030203"/>
                <a:ea typeface="Lato" panose="020F0502020204030203"/>
                <a:cs typeface="Lato" panose="020F0502020204030203"/>
                <a:sym typeface="Lato" panose="020F0502020204030203"/>
              </a:defRPr>
            </a:lvl1pPr>
            <a:lvl2pPr marL="914400" lvl="1" indent="-317500">
              <a:lnSpc>
                <a:spcPct val="115000"/>
              </a:lnSpc>
              <a:spcBef>
                <a:spcPts val="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2pPr>
            <a:lvl3pPr marL="1371600" lvl="2" indent="-317500">
              <a:lnSpc>
                <a:spcPct val="115000"/>
              </a:lnSpc>
              <a:spcBef>
                <a:spcPts val="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3pPr>
            <a:lvl4pPr marL="1828800" lvl="3" indent="-317500">
              <a:lnSpc>
                <a:spcPct val="115000"/>
              </a:lnSpc>
              <a:spcBef>
                <a:spcPts val="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4pPr>
            <a:lvl5pPr marL="2286000" lvl="4" indent="-317500">
              <a:lnSpc>
                <a:spcPct val="115000"/>
              </a:lnSpc>
              <a:spcBef>
                <a:spcPts val="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5pPr>
            <a:lvl6pPr marL="2743200" lvl="5" indent="-317500">
              <a:lnSpc>
                <a:spcPct val="115000"/>
              </a:lnSpc>
              <a:spcBef>
                <a:spcPts val="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6pPr>
            <a:lvl7pPr marL="3200400" lvl="6" indent="-317500">
              <a:lnSpc>
                <a:spcPct val="115000"/>
              </a:lnSpc>
              <a:spcBef>
                <a:spcPts val="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7pPr>
            <a:lvl8pPr marL="3657600" lvl="7" indent="-317500">
              <a:lnSpc>
                <a:spcPct val="115000"/>
              </a:lnSpc>
              <a:spcBef>
                <a:spcPts val="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8pPr>
            <a:lvl9pPr marL="4114800" lvl="8" indent="-317500">
              <a:lnSpc>
                <a:spcPct val="115000"/>
              </a:lnSpc>
              <a:spcBef>
                <a:spcPts val="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9pPr>
          </a:lstStyle>
          <a:p/>
        </p:txBody>
      </p:sp>
      <p:sp>
        <p:nvSpPr>
          <p:cNvPr id="8" name="Google Shape;8;p1"/>
          <p:cNvSpPr txBox="1"/>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Lato" panose="020F0502020204030203"/>
                <a:ea typeface="Lato" panose="020F0502020204030203"/>
                <a:cs typeface="Lato" panose="020F0502020204030203"/>
                <a:sym typeface="Lato" panose="020F0502020204030203"/>
              </a:defRPr>
            </a:lvl1pPr>
            <a:lvl2pPr lvl="1" algn="r">
              <a:buNone/>
              <a:defRPr sz="1000">
                <a:solidFill>
                  <a:schemeClr val="dk2"/>
                </a:solidFill>
                <a:latin typeface="Lato" panose="020F0502020204030203"/>
                <a:ea typeface="Lato" panose="020F0502020204030203"/>
                <a:cs typeface="Lato" panose="020F0502020204030203"/>
                <a:sym typeface="Lato" panose="020F0502020204030203"/>
              </a:defRPr>
            </a:lvl2pPr>
            <a:lvl3pPr lvl="2" algn="r">
              <a:buNone/>
              <a:defRPr sz="1000">
                <a:solidFill>
                  <a:schemeClr val="dk2"/>
                </a:solidFill>
                <a:latin typeface="Lato" panose="020F0502020204030203"/>
                <a:ea typeface="Lato" panose="020F0502020204030203"/>
                <a:cs typeface="Lato" panose="020F0502020204030203"/>
                <a:sym typeface="Lato" panose="020F0502020204030203"/>
              </a:defRPr>
            </a:lvl3pPr>
            <a:lvl4pPr lvl="3" algn="r">
              <a:buNone/>
              <a:defRPr sz="1000">
                <a:solidFill>
                  <a:schemeClr val="dk2"/>
                </a:solidFill>
                <a:latin typeface="Lato" panose="020F0502020204030203"/>
                <a:ea typeface="Lato" panose="020F0502020204030203"/>
                <a:cs typeface="Lato" panose="020F0502020204030203"/>
                <a:sym typeface="Lato" panose="020F0502020204030203"/>
              </a:defRPr>
            </a:lvl4pPr>
            <a:lvl5pPr lvl="4" algn="r">
              <a:buNone/>
              <a:defRPr sz="1000">
                <a:solidFill>
                  <a:schemeClr val="dk2"/>
                </a:solidFill>
                <a:latin typeface="Lato" panose="020F0502020204030203"/>
                <a:ea typeface="Lato" panose="020F0502020204030203"/>
                <a:cs typeface="Lato" panose="020F0502020204030203"/>
                <a:sym typeface="Lato" panose="020F0502020204030203"/>
              </a:defRPr>
            </a:lvl5pPr>
            <a:lvl6pPr lvl="5" algn="r">
              <a:buNone/>
              <a:defRPr sz="1000">
                <a:solidFill>
                  <a:schemeClr val="dk2"/>
                </a:solidFill>
                <a:latin typeface="Lato" panose="020F0502020204030203"/>
                <a:ea typeface="Lato" panose="020F0502020204030203"/>
                <a:cs typeface="Lato" panose="020F0502020204030203"/>
                <a:sym typeface="Lato" panose="020F0502020204030203"/>
              </a:defRPr>
            </a:lvl6pPr>
            <a:lvl7pPr lvl="6" algn="r">
              <a:buNone/>
              <a:defRPr sz="1000">
                <a:solidFill>
                  <a:schemeClr val="dk2"/>
                </a:solidFill>
                <a:latin typeface="Lato" panose="020F0502020204030203"/>
                <a:ea typeface="Lato" panose="020F0502020204030203"/>
                <a:cs typeface="Lato" panose="020F0502020204030203"/>
                <a:sym typeface="Lato" panose="020F0502020204030203"/>
              </a:defRPr>
            </a:lvl7pPr>
            <a:lvl8pPr lvl="7" algn="r">
              <a:buNone/>
              <a:defRPr sz="1000">
                <a:solidFill>
                  <a:schemeClr val="dk2"/>
                </a:solidFill>
                <a:latin typeface="Lato" panose="020F0502020204030203"/>
                <a:ea typeface="Lato" panose="020F0502020204030203"/>
                <a:cs typeface="Lato" panose="020F0502020204030203"/>
                <a:sym typeface="Lato" panose="020F0502020204030203"/>
              </a:defRPr>
            </a:lvl8pPr>
            <a:lvl9pPr lvl="8" algn="r">
              <a:buNone/>
              <a:defRPr sz="1000">
                <a:solidFill>
                  <a:schemeClr val="dk2"/>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56" name="Shape 56"/>
        <p:cNvGrpSpPr/>
        <p:nvPr/>
      </p:nvGrpSpPr>
      <p:grpSpPr>
        <a:xfrm>
          <a:off x="0" y="0"/>
          <a:ext cx="0" cy="0"/>
          <a:chOff x="0" y="0"/>
          <a:chExt cx="0" cy="0"/>
        </a:xfrm>
      </p:grpSpPr>
      <p:sp>
        <p:nvSpPr>
          <p:cNvPr id="57" name="Google Shape;57;p13"/>
          <p:cNvSpPr txBox="1"/>
          <p:nvPr>
            <p:ph type="title"/>
          </p:nvPr>
        </p:nvSpPr>
        <p:spPr>
          <a:xfrm>
            <a:off x="311700" y="391350"/>
            <a:ext cx="8520600" cy="6261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p:txBody>
      </p:sp>
      <p:sp>
        <p:nvSpPr>
          <p:cNvPr id="58" name="Google Shape;58;p13"/>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ato" panose="020F0502020204030203"/>
              <a:buChar char="●"/>
              <a:defRPr sz="1800">
                <a:solidFill>
                  <a:schemeClr val="dk2"/>
                </a:solidFill>
                <a:latin typeface="Lato" panose="020F0502020204030203"/>
                <a:ea typeface="Lato" panose="020F0502020204030203"/>
                <a:cs typeface="Lato" panose="020F0502020204030203"/>
                <a:sym typeface="Lato" panose="020F0502020204030203"/>
              </a:defRPr>
            </a:lvl1pPr>
            <a:lvl2pPr marL="914400" lvl="1" indent="-317500">
              <a:lnSpc>
                <a:spcPct val="115000"/>
              </a:lnSpc>
              <a:spcBef>
                <a:spcPts val="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2pPr>
            <a:lvl3pPr marL="1371600" lvl="2" indent="-317500">
              <a:lnSpc>
                <a:spcPct val="115000"/>
              </a:lnSpc>
              <a:spcBef>
                <a:spcPts val="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3pPr>
            <a:lvl4pPr marL="1828800" lvl="3" indent="-317500">
              <a:lnSpc>
                <a:spcPct val="115000"/>
              </a:lnSpc>
              <a:spcBef>
                <a:spcPts val="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4pPr>
            <a:lvl5pPr marL="2286000" lvl="4" indent="-317500">
              <a:lnSpc>
                <a:spcPct val="115000"/>
              </a:lnSpc>
              <a:spcBef>
                <a:spcPts val="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5pPr>
            <a:lvl6pPr marL="2743200" lvl="5" indent="-317500">
              <a:lnSpc>
                <a:spcPct val="115000"/>
              </a:lnSpc>
              <a:spcBef>
                <a:spcPts val="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6pPr>
            <a:lvl7pPr marL="3200400" lvl="6" indent="-317500">
              <a:lnSpc>
                <a:spcPct val="115000"/>
              </a:lnSpc>
              <a:spcBef>
                <a:spcPts val="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7pPr>
            <a:lvl8pPr marL="3657600" lvl="7" indent="-317500">
              <a:lnSpc>
                <a:spcPct val="115000"/>
              </a:lnSpc>
              <a:spcBef>
                <a:spcPts val="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8pPr>
            <a:lvl9pPr marL="4114800" lvl="8" indent="-317500">
              <a:lnSpc>
                <a:spcPct val="115000"/>
              </a:lnSpc>
              <a:spcBef>
                <a:spcPts val="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9pPr>
          </a:lstStyle>
          <a:p/>
        </p:txBody>
      </p:sp>
      <p:sp>
        <p:nvSpPr>
          <p:cNvPr id="59" name="Google Shape;59;p13"/>
          <p:cNvSpPr txBox="1"/>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Lato" panose="020F0502020204030203"/>
                <a:ea typeface="Lato" panose="020F0502020204030203"/>
                <a:cs typeface="Lato" panose="020F0502020204030203"/>
                <a:sym typeface="Lato" panose="020F0502020204030203"/>
              </a:defRPr>
            </a:lvl1pPr>
            <a:lvl2pPr lvl="1" algn="r">
              <a:buNone/>
              <a:defRPr sz="1000">
                <a:solidFill>
                  <a:schemeClr val="dk2"/>
                </a:solidFill>
                <a:latin typeface="Lato" panose="020F0502020204030203"/>
                <a:ea typeface="Lato" panose="020F0502020204030203"/>
                <a:cs typeface="Lato" panose="020F0502020204030203"/>
                <a:sym typeface="Lato" panose="020F0502020204030203"/>
              </a:defRPr>
            </a:lvl2pPr>
            <a:lvl3pPr lvl="2" algn="r">
              <a:buNone/>
              <a:defRPr sz="1000">
                <a:solidFill>
                  <a:schemeClr val="dk2"/>
                </a:solidFill>
                <a:latin typeface="Lato" panose="020F0502020204030203"/>
                <a:ea typeface="Lato" panose="020F0502020204030203"/>
                <a:cs typeface="Lato" panose="020F0502020204030203"/>
                <a:sym typeface="Lato" panose="020F0502020204030203"/>
              </a:defRPr>
            </a:lvl3pPr>
            <a:lvl4pPr lvl="3" algn="r">
              <a:buNone/>
              <a:defRPr sz="1000">
                <a:solidFill>
                  <a:schemeClr val="dk2"/>
                </a:solidFill>
                <a:latin typeface="Lato" panose="020F0502020204030203"/>
                <a:ea typeface="Lato" panose="020F0502020204030203"/>
                <a:cs typeface="Lato" panose="020F0502020204030203"/>
                <a:sym typeface="Lato" panose="020F0502020204030203"/>
              </a:defRPr>
            </a:lvl4pPr>
            <a:lvl5pPr lvl="4" algn="r">
              <a:buNone/>
              <a:defRPr sz="1000">
                <a:solidFill>
                  <a:schemeClr val="dk2"/>
                </a:solidFill>
                <a:latin typeface="Lato" panose="020F0502020204030203"/>
                <a:ea typeface="Lato" panose="020F0502020204030203"/>
                <a:cs typeface="Lato" panose="020F0502020204030203"/>
                <a:sym typeface="Lato" panose="020F0502020204030203"/>
              </a:defRPr>
            </a:lvl5pPr>
            <a:lvl6pPr lvl="5" algn="r">
              <a:buNone/>
              <a:defRPr sz="1000">
                <a:solidFill>
                  <a:schemeClr val="dk2"/>
                </a:solidFill>
                <a:latin typeface="Lato" panose="020F0502020204030203"/>
                <a:ea typeface="Lato" panose="020F0502020204030203"/>
                <a:cs typeface="Lato" panose="020F0502020204030203"/>
                <a:sym typeface="Lato" panose="020F0502020204030203"/>
              </a:defRPr>
            </a:lvl6pPr>
            <a:lvl7pPr lvl="6" algn="r">
              <a:buNone/>
              <a:defRPr sz="1000">
                <a:solidFill>
                  <a:schemeClr val="dk2"/>
                </a:solidFill>
                <a:latin typeface="Lato" panose="020F0502020204030203"/>
                <a:ea typeface="Lato" panose="020F0502020204030203"/>
                <a:cs typeface="Lato" panose="020F0502020204030203"/>
                <a:sym typeface="Lato" panose="020F0502020204030203"/>
              </a:defRPr>
            </a:lvl7pPr>
            <a:lvl8pPr lvl="7" algn="r">
              <a:buNone/>
              <a:defRPr sz="1000">
                <a:solidFill>
                  <a:schemeClr val="dk2"/>
                </a:solidFill>
                <a:latin typeface="Lato" panose="020F0502020204030203"/>
                <a:ea typeface="Lato" panose="020F0502020204030203"/>
                <a:cs typeface="Lato" panose="020F0502020204030203"/>
                <a:sym typeface="Lato" panose="020F0502020204030203"/>
              </a:defRPr>
            </a:lvl8pPr>
            <a:lvl9pPr lvl="8" algn="r">
              <a:buNone/>
              <a:defRPr sz="1000">
                <a:solidFill>
                  <a:schemeClr val="dk2"/>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4.xml"/><Relationship Id="rId2" Type="http://schemas.openxmlformats.org/officeDocument/2006/relationships/image" Target="../media/image10.jpe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4.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4.xml"/><Relationship Id="rId2" Type="http://schemas.openxmlformats.org/officeDocument/2006/relationships/image" Target="../media/image15.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4.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4.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4.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4.xml"/><Relationship Id="rId2" Type="http://schemas.openxmlformats.org/officeDocument/2006/relationships/image" Target="../media/image27.png"/><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14.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4.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35.xml"/><Relationship Id="rId7" Type="http://schemas.openxmlformats.org/officeDocument/2006/relationships/slideLayout" Target="../slideLayouts/slideLayout14.xml"/><Relationship Id="rId6" Type="http://schemas.openxmlformats.org/officeDocument/2006/relationships/hyperlink" Target="https://pgs-log.com/atlas-air-muscles-up-acquisition-of-cargologica-strengthens-global-network/" TargetMode="External"/><Relationship Id="rId5" Type="http://schemas.openxmlformats.org/officeDocument/2006/relationships/hyperlink" Target="https://github.com/Nivedha-Ramesh/Container-Loading-Problem" TargetMode="External"/><Relationship Id="rId4" Type="http://schemas.openxmlformats.org/officeDocument/2006/relationships/hyperlink" Target="https://www.stattimes.com/air-cargo/air-cargo-in-latin-america-rising-amidst-rich-resources-and-real-challenges-1352899?infinitescroll=1" TargetMode="External"/><Relationship Id="rId3" Type="http://schemas.openxmlformats.org/officeDocument/2006/relationships/hyperlink" Target="https://www.freightwaves.com/news/avianca-uses-bankruptcy-exit-to-fuel-cargo-busines" TargetMode="External"/><Relationship Id="rId2" Type="http://schemas.openxmlformats.org/officeDocument/2006/relationships/hyperlink" Target="https://airinsight.com/avianca-posts-strong-1q24-despite-cargo-decline/" TargetMode="External"/><Relationship Id="rId1" Type="http://schemas.openxmlformats.org/officeDocument/2006/relationships/hyperlink" Target="https://www.aircargonews.net/airlines/avianca-cargo-continues-digital-expansion/"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18" name="Shape 118"/>
        <p:cNvGrpSpPr/>
        <p:nvPr/>
      </p:nvGrpSpPr>
      <p:grpSpPr>
        <a:xfrm>
          <a:off x="0" y="0"/>
          <a:ext cx="0" cy="0"/>
          <a:chOff x="0" y="0"/>
          <a:chExt cx="0" cy="0"/>
        </a:xfrm>
      </p:grpSpPr>
      <p:sp>
        <p:nvSpPr>
          <p:cNvPr id="119" name="Google Shape;119;p25"/>
          <p:cNvSpPr txBox="1"/>
          <p:nvPr>
            <p:ph type="ctrTitle"/>
          </p:nvPr>
        </p:nvSpPr>
        <p:spPr>
          <a:xfrm>
            <a:off x="2971275" y="1627200"/>
            <a:ext cx="3234000" cy="15843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Aircraft Optimization — Cargo Mix</a:t>
            </a:r>
            <a:endParaRPr>
              <a:latin typeface="Times New Roman" panose="02020503050405090304"/>
              <a:ea typeface="Times New Roman" panose="02020503050405090304"/>
              <a:cs typeface="Times New Roman" panose="02020503050405090304"/>
              <a:sym typeface="Times New Roman" panose="02020503050405090304"/>
            </a:endParaRPr>
          </a:p>
        </p:txBody>
      </p:sp>
      <p:sp>
        <p:nvSpPr>
          <p:cNvPr id="120" name="Google Shape;120;p25"/>
          <p:cNvSpPr txBox="1"/>
          <p:nvPr>
            <p:ph type="subTitle" idx="1"/>
          </p:nvPr>
        </p:nvSpPr>
        <p:spPr>
          <a:xfrm>
            <a:off x="3123113" y="3266930"/>
            <a:ext cx="2951400" cy="701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Cargo Pioneers</a:t>
            </a:r>
            <a:endParaRPr>
              <a:latin typeface="Times New Roman" panose="02020503050405090304"/>
              <a:ea typeface="Times New Roman" panose="02020503050405090304"/>
              <a:cs typeface="Times New Roman" panose="02020503050405090304"/>
              <a:sym typeface="Times New Roman" panose="02020503050405090304"/>
            </a:endParaRPr>
          </a:p>
        </p:txBody>
      </p:sp>
      <p:pic>
        <p:nvPicPr>
          <p:cNvPr id="121" name="Google Shape;121;p25"/>
          <p:cNvPicPr preferRelativeResize="0"/>
          <p:nvPr/>
        </p:nvPicPr>
        <p:blipFill>
          <a:blip r:embed="rId2"/>
          <a:stretch>
            <a:fillRect/>
          </a:stretch>
        </p:blipFill>
        <p:spPr>
          <a:xfrm>
            <a:off x="6410313" y="0"/>
            <a:ext cx="2733675" cy="838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4"/>
          <p:cNvSpPr txBox="1"/>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Data Overview and Proposed Treatment</a:t>
            </a:r>
            <a:endParaRPr>
              <a:latin typeface="Times New Roman" panose="02020503050405090304"/>
              <a:ea typeface="Times New Roman" panose="02020503050405090304"/>
              <a:cs typeface="Times New Roman" panose="02020503050405090304"/>
              <a:sym typeface="Times New Roman" panose="02020503050405090304"/>
            </a:endParaRPr>
          </a:p>
        </p:txBody>
      </p:sp>
      <p:sp>
        <p:nvSpPr>
          <p:cNvPr id="187" name="Google Shape;187;p3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457200" lvl="0" indent="-384175" algn="l" rtl="0">
              <a:lnSpc>
                <a:spcPct val="115000"/>
              </a:lnSpc>
              <a:spcBef>
                <a:spcPts val="0"/>
              </a:spcBef>
              <a:spcAft>
                <a:spcPts val="0"/>
              </a:spcAft>
              <a:buClr>
                <a:schemeClr val="dk1"/>
              </a:buClr>
              <a:buSzPct val="83000"/>
              <a:buFont typeface="Times New Roman" panose="02020503050405090304"/>
              <a:buChar char="-"/>
            </a:pPr>
            <a:r>
              <a:rPr lang="en-GB" sz="3200" b="1">
                <a:solidFill>
                  <a:schemeClr val="dk1"/>
                </a:solidFill>
                <a:latin typeface="Times New Roman" panose="02020503050405090304"/>
                <a:ea typeface="Times New Roman" panose="02020503050405090304"/>
                <a:cs typeface="Times New Roman" panose="02020503050405090304"/>
                <a:sym typeface="Times New Roman" panose="02020503050405090304"/>
              </a:rPr>
              <a:t>List_Bookings QT4047 22OCTa</a:t>
            </a:r>
            <a:endParaRPr sz="32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04800" algn="l" rtl="0">
              <a:lnSpc>
                <a:spcPct val="115000"/>
              </a:lnSpc>
              <a:spcBef>
                <a:spcPts val="300"/>
              </a:spcBef>
              <a:spcAft>
                <a:spcPts val="0"/>
              </a:spcAft>
              <a:buClr>
                <a:srgbClr val="000000"/>
              </a:buClr>
              <a:buSzPct val="100000"/>
              <a:buFont typeface="Times New Roman" panose="02020503050405090304"/>
              <a:buChar char="-"/>
            </a:pP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44 columns, 119 rows</a:t>
            </a:r>
            <a:endParaRPr sz="1300">
              <a:solidFill>
                <a:srgbClr val="101214"/>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04800" algn="l" rtl="0">
              <a:lnSpc>
                <a:spcPct val="115000"/>
              </a:lnSpc>
              <a:spcBef>
                <a:spcPts val="300"/>
              </a:spcBef>
              <a:spcAft>
                <a:spcPts val="0"/>
              </a:spcAft>
              <a:buClr>
                <a:srgbClr val="000000"/>
              </a:buClr>
              <a:buSzPct val="100000"/>
              <a:buFont typeface="Times New Roman" panose="02020503050405090304"/>
              <a:buChar char="-"/>
            </a:pPr>
            <a:r>
              <a:rPr lang="en-GB" sz="1300">
                <a:solidFill>
                  <a:srgbClr val="101214"/>
                </a:solidFill>
                <a:latin typeface="Times New Roman" panose="02020503050405090304"/>
                <a:ea typeface="Times New Roman" panose="02020503050405090304"/>
                <a:cs typeface="Times New Roman" panose="02020503050405090304"/>
                <a:sym typeface="Times New Roman" panose="02020503050405090304"/>
              </a:rPr>
              <a:t>Delete duplicate names for </a:t>
            </a:r>
            <a:r>
              <a:rPr lang="en-GB" sz="1300">
                <a:solidFill>
                  <a:srgbClr val="101214"/>
                </a:solidFill>
                <a:highlight>
                  <a:srgbClr val="CCCCCC"/>
                </a:highlight>
                <a:latin typeface="Times New Roman" panose="02020503050405090304"/>
                <a:ea typeface="Times New Roman" panose="02020503050405090304"/>
                <a:cs typeface="Times New Roman" panose="02020503050405090304"/>
                <a:sym typeface="Times New Roman" panose="02020503050405090304"/>
              </a:rPr>
              <a:t>Agent Name</a:t>
            </a:r>
            <a:r>
              <a:rPr lang="en-GB" sz="1300">
                <a:solidFill>
                  <a:srgbClr val="101214"/>
                </a:solidFill>
                <a:latin typeface="Times New Roman" panose="02020503050405090304"/>
                <a:ea typeface="Times New Roman" panose="02020503050405090304"/>
                <a:cs typeface="Times New Roman" panose="02020503050405090304"/>
                <a:sym typeface="Times New Roman" panose="02020503050405090304"/>
              </a:rPr>
              <a:t> column</a:t>
            </a:r>
            <a:endParaRPr sz="1300">
              <a:solidFill>
                <a:srgbClr val="101214"/>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04800" algn="l" rtl="0">
              <a:lnSpc>
                <a:spcPct val="115000"/>
              </a:lnSpc>
              <a:spcBef>
                <a:spcPts val="300"/>
              </a:spcBef>
              <a:spcAft>
                <a:spcPts val="0"/>
              </a:spcAft>
              <a:buClr>
                <a:srgbClr val="000000"/>
              </a:buClr>
              <a:buSzPct val="100000"/>
              <a:buFont typeface="Times New Roman" panose="02020503050405090304"/>
              <a:buChar char="-"/>
            </a:pPr>
            <a:r>
              <a:rPr lang="en-GB" sz="1300">
                <a:solidFill>
                  <a:srgbClr val="101214"/>
                </a:solidFill>
                <a:latin typeface="Times New Roman" panose="02020503050405090304"/>
                <a:ea typeface="Times New Roman" panose="02020503050405090304"/>
                <a:cs typeface="Times New Roman" panose="02020503050405090304"/>
                <a:sym typeface="Times New Roman" panose="02020503050405090304"/>
              </a:rPr>
              <a:t>Delete columns with all null values and identical values</a:t>
            </a:r>
            <a:endParaRPr sz="1300">
              <a:solidFill>
                <a:srgbClr val="101214"/>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04800" algn="l" rtl="0">
              <a:lnSpc>
                <a:spcPct val="115000"/>
              </a:lnSpc>
              <a:spcBef>
                <a:spcPts val="300"/>
              </a:spcBef>
              <a:spcAft>
                <a:spcPts val="0"/>
              </a:spcAft>
              <a:buClr>
                <a:srgbClr val="000000"/>
              </a:buClr>
              <a:buSzPct val="100000"/>
              <a:buFont typeface="Times New Roman" panose="02020503050405090304"/>
              <a:buChar char="-"/>
            </a:pPr>
            <a:r>
              <a:rPr lang="en-GB" sz="1300">
                <a:solidFill>
                  <a:srgbClr val="101214"/>
                </a:solidFill>
                <a:latin typeface="Times New Roman" panose="02020503050405090304"/>
                <a:ea typeface="Times New Roman" panose="02020503050405090304"/>
                <a:cs typeface="Times New Roman" panose="02020503050405090304"/>
                <a:sym typeface="Times New Roman" panose="02020503050405090304"/>
              </a:rPr>
              <a:t>Remove “USD” in price-related columns (</a:t>
            </a:r>
            <a:r>
              <a:rPr lang="en-GB" sz="1300">
                <a:solidFill>
                  <a:srgbClr val="101214"/>
                </a:solidFill>
                <a:highlight>
                  <a:srgbClr val="CCCCCC"/>
                </a:highlight>
                <a:latin typeface="Times New Roman" panose="02020503050405090304"/>
                <a:ea typeface="Times New Roman" panose="02020503050405090304"/>
                <a:cs typeface="Times New Roman" panose="02020503050405090304"/>
                <a:sym typeface="Times New Roman" panose="02020503050405090304"/>
              </a:rPr>
              <a:t>Charge, Yield, Bid Price (Gross)</a:t>
            </a:r>
            <a:r>
              <a:rPr lang="en-GB" sz="1300">
                <a:solidFill>
                  <a:srgbClr val="101214"/>
                </a:solidFill>
                <a:latin typeface="Times New Roman" panose="02020503050405090304"/>
                <a:ea typeface="Times New Roman" panose="02020503050405090304"/>
                <a:cs typeface="Times New Roman" panose="02020503050405090304"/>
                <a:sym typeface="Times New Roman" panose="02020503050405090304"/>
              </a:rPr>
              <a:t>)</a:t>
            </a:r>
            <a:endParaRPr sz="1300">
              <a:solidFill>
                <a:srgbClr val="101214"/>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04800" algn="l" rtl="0">
              <a:lnSpc>
                <a:spcPct val="115000"/>
              </a:lnSpc>
              <a:spcBef>
                <a:spcPts val="300"/>
              </a:spcBef>
              <a:spcAft>
                <a:spcPts val="0"/>
              </a:spcAft>
              <a:buClr>
                <a:srgbClr val="000000"/>
              </a:buClr>
              <a:buSzPct val="100000"/>
              <a:buFont typeface="Times New Roman" panose="02020503050405090304"/>
              <a:buChar char="-"/>
            </a:pPr>
            <a:r>
              <a:rPr lang="en-GB" sz="1300">
                <a:solidFill>
                  <a:srgbClr val="101214"/>
                </a:solidFill>
                <a:latin typeface="Times New Roman" panose="02020503050405090304"/>
                <a:ea typeface="Times New Roman" panose="02020503050405090304"/>
                <a:cs typeface="Times New Roman" panose="02020503050405090304"/>
                <a:sym typeface="Times New Roman" panose="02020503050405090304"/>
              </a:rPr>
              <a:t>Remove </a:t>
            </a:r>
            <a:r>
              <a:rPr lang="en-GB" sz="1300">
                <a:solidFill>
                  <a:srgbClr val="101214"/>
                </a:solidFill>
                <a:highlight>
                  <a:srgbClr val="CCCCCC"/>
                </a:highlight>
                <a:latin typeface="Times New Roman" panose="02020503050405090304"/>
                <a:ea typeface="Times New Roman" panose="02020503050405090304"/>
                <a:cs typeface="Times New Roman" panose="02020503050405090304"/>
                <a:sym typeface="Times New Roman" panose="02020503050405090304"/>
              </a:rPr>
              <a:t>remarks</a:t>
            </a:r>
            <a:r>
              <a:rPr lang="en-GB" sz="1300">
                <a:solidFill>
                  <a:srgbClr val="101214"/>
                </a:solidFill>
                <a:latin typeface="Times New Roman" panose="02020503050405090304"/>
                <a:ea typeface="Times New Roman" panose="02020503050405090304"/>
                <a:cs typeface="Times New Roman" panose="02020503050405090304"/>
                <a:sym typeface="Times New Roman" panose="02020503050405090304"/>
              </a:rPr>
              <a:t> columns</a:t>
            </a:r>
            <a:endParaRPr sz="1300">
              <a:solidFill>
                <a:srgbClr val="101214"/>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04800" algn="l" rtl="0">
              <a:lnSpc>
                <a:spcPct val="115000"/>
              </a:lnSpc>
              <a:spcBef>
                <a:spcPts val="300"/>
              </a:spcBef>
              <a:spcAft>
                <a:spcPts val="0"/>
              </a:spcAft>
              <a:buClr>
                <a:srgbClr val="000000"/>
              </a:buClr>
              <a:buSzPct val="100000"/>
              <a:buFont typeface="Times New Roman" panose="02020503050405090304"/>
              <a:buChar char="-"/>
            </a:pPr>
            <a:r>
              <a:rPr lang="en-GB" sz="1300">
                <a:solidFill>
                  <a:srgbClr val="101214"/>
                </a:solidFill>
                <a:latin typeface="Times New Roman" panose="02020503050405090304"/>
                <a:ea typeface="Times New Roman" panose="02020503050405090304"/>
                <a:cs typeface="Times New Roman" panose="02020503050405090304"/>
                <a:sym typeface="Times New Roman" panose="02020503050405090304"/>
              </a:rPr>
              <a:t>Delete cancelled bookings records (</a:t>
            </a:r>
            <a:r>
              <a:rPr lang="en-GB" sz="1300">
                <a:solidFill>
                  <a:srgbClr val="101214"/>
                </a:solidFill>
                <a:highlight>
                  <a:srgbClr val="CCCCCC"/>
                </a:highlight>
                <a:latin typeface="Times New Roman" panose="02020503050405090304"/>
                <a:ea typeface="Times New Roman" panose="02020503050405090304"/>
                <a:cs typeface="Times New Roman" panose="02020503050405090304"/>
                <a:sym typeface="Times New Roman" panose="02020503050405090304"/>
              </a:rPr>
              <a:t>Booking Status</a:t>
            </a:r>
            <a:r>
              <a:rPr lang="en-GB" sz="1300">
                <a:solidFill>
                  <a:srgbClr val="101214"/>
                </a:solidFill>
                <a:latin typeface="Times New Roman" panose="02020503050405090304"/>
                <a:ea typeface="Times New Roman" panose="02020503050405090304"/>
                <a:cs typeface="Times New Roman" panose="02020503050405090304"/>
                <a:sym typeface="Times New Roman" panose="02020503050405090304"/>
              </a:rPr>
              <a:t> = cancelled)</a:t>
            </a:r>
            <a:endParaRPr sz="13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416560" algn="l" rtl="0">
              <a:lnSpc>
                <a:spcPct val="115000"/>
              </a:lnSpc>
              <a:spcBef>
                <a:spcPts val="300"/>
              </a:spcBef>
              <a:spcAft>
                <a:spcPts val="0"/>
              </a:spcAft>
              <a:buClr>
                <a:schemeClr val="dk1"/>
              </a:buClr>
              <a:buSzPct val="100000"/>
              <a:buFont typeface="Times New Roman" panose="02020503050405090304"/>
              <a:buChar char="-"/>
            </a:pPr>
            <a:r>
              <a:rPr lang="en-GB" sz="3200" b="1">
                <a:solidFill>
                  <a:schemeClr val="dk1"/>
                </a:solidFill>
                <a:latin typeface="Times New Roman" panose="02020503050405090304"/>
                <a:ea typeface="Times New Roman" panose="02020503050405090304"/>
                <a:cs typeface="Times New Roman" panose="02020503050405090304"/>
                <a:sym typeface="Times New Roman" panose="02020503050405090304"/>
              </a:rPr>
              <a:t>Load Factor Report</a:t>
            </a:r>
            <a:endParaRPr sz="32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04800" algn="l" rtl="0">
              <a:lnSpc>
                <a:spcPct val="115000"/>
              </a:lnSpc>
              <a:spcBef>
                <a:spcPts val="0"/>
              </a:spcBef>
              <a:spcAft>
                <a:spcPts val="0"/>
              </a:spcAft>
              <a:buClr>
                <a:srgbClr val="000000"/>
              </a:buClr>
              <a:buSzPct val="100000"/>
              <a:buFont typeface="Times New Roman" panose="02020503050405090304"/>
              <a:buChar char="-"/>
            </a:pP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The dataset consists of 4,752 rows and 49 columns.</a:t>
            </a:r>
            <a:endParaRPr sz="13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04800" algn="l" rtl="0">
              <a:lnSpc>
                <a:spcPct val="115000"/>
              </a:lnSpc>
              <a:spcBef>
                <a:spcPts val="0"/>
              </a:spcBef>
              <a:spcAft>
                <a:spcPts val="0"/>
              </a:spcAft>
              <a:buClr>
                <a:srgbClr val="000000"/>
              </a:buClr>
              <a:buSzPct val="100000"/>
              <a:buFont typeface="Times New Roman" panose="02020503050405090304"/>
              <a:buChar char="-"/>
            </a:pP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All columns are fully populated, with no missing values.</a:t>
            </a:r>
            <a:endParaRPr sz="13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04800" algn="l" rtl="0">
              <a:lnSpc>
                <a:spcPct val="115000"/>
              </a:lnSpc>
              <a:spcBef>
                <a:spcPts val="0"/>
              </a:spcBef>
              <a:spcAft>
                <a:spcPts val="0"/>
              </a:spcAft>
              <a:buClr>
                <a:srgbClr val="000000"/>
              </a:buClr>
              <a:buSzPct val="100000"/>
              <a:buFont typeface="Times New Roman" panose="02020503050405090304"/>
              <a:buChar char="-"/>
            </a:pP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The columns include a mix of numerical data (30), categorical data (14), and datetime data (5).</a:t>
            </a:r>
            <a:endParaRPr sz="13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04800" algn="l" rtl="0">
              <a:lnSpc>
                <a:spcPct val="115000"/>
              </a:lnSpc>
              <a:spcBef>
                <a:spcPts val="0"/>
              </a:spcBef>
              <a:spcAft>
                <a:spcPts val="0"/>
              </a:spcAft>
              <a:buClr>
                <a:srgbClr val="000000"/>
              </a:buClr>
              <a:buSzPct val="100000"/>
              <a:buFont typeface="Times New Roman" panose="02020503050405090304"/>
              <a:buChar char="-"/>
            </a:pP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There are 464 abnormal observations, among which 463 cases had an overload issue. The remaining one case had an abnormal underload value (-44531.165, which should be 0 or a positive number).</a:t>
            </a:r>
            <a:endParaRPr sz="1300">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91" name="Shape 191"/>
        <p:cNvGrpSpPr/>
        <p:nvPr/>
      </p:nvGrpSpPr>
      <p:grpSpPr>
        <a:xfrm>
          <a:off x="0" y="0"/>
          <a:ext cx="0" cy="0"/>
          <a:chOff x="0" y="0"/>
          <a:chExt cx="0" cy="0"/>
        </a:xfrm>
      </p:grpSpPr>
      <p:sp>
        <p:nvSpPr>
          <p:cNvPr id="192" name="Google Shape;192;p35"/>
          <p:cNvSpPr txBox="1"/>
          <p:nvPr>
            <p:ph type="title"/>
          </p:nvPr>
        </p:nvSpPr>
        <p:spPr>
          <a:xfrm>
            <a:off x="1593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Research Questions and Key Messages </a:t>
            </a:r>
            <a:endParaRPr>
              <a:latin typeface="Times New Roman" panose="02020503050405090304"/>
              <a:ea typeface="Times New Roman" panose="02020503050405090304"/>
              <a:cs typeface="Times New Roman" panose="02020503050405090304"/>
              <a:sym typeface="Times New Roman" panose="02020503050405090304"/>
            </a:endParaRPr>
          </a:p>
        </p:txBody>
      </p:sp>
      <p:sp>
        <p:nvSpPr>
          <p:cNvPr id="193" name="Google Shape;193;p35"/>
          <p:cNvSpPr txBox="1"/>
          <p:nvPr>
            <p:ph type="body" idx="1"/>
          </p:nvPr>
        </p:nvSpPr>
        <p:spPr>
          <a:xfrm>
            <a:off x="311700" y="1152475"/>
            <a:ext cx="8520600" cy="38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What is the current transportation situation? (Descriptive)</a:t>
            </a:r>
            <a:endParaRPr sz="15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3850" algn="l" rtl="0">
              <a:lnSpc>
                <a:spcPct val="115000"/>
              </a:lnSpc>
              <a:spcBef>
                <a:spcPts val="1200"/>
              </a:spcBef>
              <a:spcAft>
                <a:spcPts val="0"/>
              </a:spcAft>
              <a:buClr>
                <a:srgbClr val="000000"/>
              </a:buClr>
              <a:buSzPts val="1500"/>
              <a:buFont typeface="Times New Roman" panose="02020503050405090304"/>
              <a:buChar char="-"/>
            </a:pP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What is the distribution of cargo types on different routes?</a:t>
            </a:r>
            <a:endParaRPr sz="15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3850" algn="l" rtl="0">
              <a:lnSpc>
                <a:spcPct val="115000"/>
              </a:lnSpc>
              <a:spcBef>
                <a:spcPts val="0"/>
              </a:spcBef>
              <a:spcAft>
                <a:spcPts val="0"/>
              </a:spcAft>
              <a:buClr>
                <a:srgbClr val="000000"/>
              </a:buClr>
              <a:buSzPts val="1500"/>
              <a:buFont typeface="Times New Roman" panose="02020503050405090304"/>
              <a:buChar char="-"/>
            </a:pP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What is cargo transportation status at each route?</a:t>
            </a:r>
            <a:endParaRPr sz="15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3850" algn="l" rtl="0">
              <a:spcBef>
                <a:spcPts val="0"/>
              </a:spcBef>
              <a:spcAft>
                <a:spcPts val="0"/>
              </a:spcAft>
              <a:buClr>
                <a:srgbClr val="000000"/>
              </a:buClr>
              <a:buSzPts val="1500"/>
              <a:buFont typeface="Times New Roman" panose="02020503050405090304"/>
              <a:buChar char="-"/>
            </a:pP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What is the potential room for improvement?</a:t>
            </a:r>
            <a:endParaRPr sz="15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1200"/>
              </a:spcBef>
              <a:spcAft>
                <a:spcPts val="0"/>
              </a:spcAft>
              <a:buNone/>
            </a:pP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How can we maximize the cargo weight utilization for the A330F aircraft under space and safety constraints?</a:t>
            </a: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Diagnostic</a:t>
            </a: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a:t>
            </a:r>
            <a:endParaRPr sz="15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3850" algn="l" rtl="0">
              <a:lnSpc>
                <a:spcPct val="115000"/>
              </a:lnSpc>
              <a:spcBef>
                <a:spcPts val="1200"/>
              </a:spcBef>
              <a:spcAft>
                <a:spcPts val="0"/>
              </a:spcAft>
              <a:buClr>
                <a:srgbClr val="000000"/>
              </a:buClr>
              <a:buSzPts val="1500"/>
              <a:buFont typeface="Times New Roman" panose="02020503050405090304"/>
              <a:buChar char="-"/>
            </a:pP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Why can't the cargo reach its maximum load?</a:t>
            </a:r>
            <a:endParaRPr sz="15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3850" algn="l" rtl="0">
              <a:lnSpc>
                <a:spcPct val="115000"/>
              </a:lnSpc>
              <a:spcBef>
                <a:spcPts val="0"/>
              </a:spcBef>
              <a:spcAft>
                <a:spcPts val="0"/>
              </a:spcAft>
              <a:buClr>
                <a:srgbClr val="000000"/>
              </a:buClr>
              <a:buSzPts val="1500"/>
              <a:buFont typeface="Times New Roman" panose="02020503050405090304"/>
              <a:buChar char="-"/>
            </a:pP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Why did the insufficiency of utilization happen? (Time Series and Flight Routes)</a:t>
            </a:r>
            <a:endParaRPr sz="15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1200"/>
              </a:spcBef>
              <a:spcAft>
                <a:spcPts val="0"/>
              </a:spcAft>
              <a:buNone/>
            </a:pP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How to solve the issue of utilization inefficiency for the A330F aircraft? (Prescriptive):</a:t>
            </a:r>
            <a:endParaRPr sz="15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3850" algn="l" rtl="0">
              <a:lnSpc>
                <a:spcPct val="115000"/>
              </a:lnSpc>
              <a:spcBef>
                <a:spcPts val="1200"/>
              </a:spcBef>
              <a:spcAft>
                <a:spcPts val="0"/>
              </a:spcAft>
              <a:buClr>
                <a:srgbClr val="000000"/>
              </a:buClr>
              <a:buSzPts val="1500"/>
              <a:buFont typeface="Times New Roman" panose="02020503050405090304"/>
              <a:buChar char="-"/>
            </a:pP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What kind of loading method maximize weight/space utilization? </a:t>
            </a:r>
            <a:endParaRPr sz="15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3850" algn="l" rtl="0">
              <a:lnSpc>
                <a:spcPct val="115000"/>
              </a:lnSpc>
              <a:spcBef>
                <a:spcPts val="0"/>
              </a:spcBef>
              <a:spcAft>
                <a:spcPts val="0"/>
              </a:spcAft>
              <a:buClr>
                <a:srgbClr val="000000"/>
              </a:buClr>
              <a:buSzPts val="1500"/>
              <a:buFont typeface="Times New Roman" panose="02020503050405090304"/>
              <a:buChar char="-"/>
            </a:pP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How to deal with the shape of irregular container?</a:t>
            </a:r>
            <a:endParaRPr sz="15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97" name="Shape 197"/>
        <p:cNvGrpSpPr/>
        <p:nvPr/>
      </p:nvGrpSpPr>
      <p:grpSpPr>
        <a:xfrm>
          <a:off x="0" y="0"/>
          <a:ext cx="0" cy="0"/>
          <a:chOff x="0" y="0"/>
          <a:chExt cx="0" cy="0"/>
        </a:xfrm>
      </p:grpSpPr>
      <p:sp>
        <p:nvSpPr>
          <p:cNvPr id="198" name="Google Shape;198;p36"/>
          <p:cNvSpPr txBox="1"/>
          <p:nvPr>
            <p:ph type="title"/>
          </p:nvPr>
        </p:nvSpPr>
        <p:spPr>
          <a:xfrm>
            <a:off x="311700" y="391350"/>
            <a:ext cx="8520600" cy="62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sz="2400">
                <a:latin typeface="Times New Roman" panose="02020503050405090304"/>
                <a:ea typeface="Times New Roman" panose="02020503050405090304"/>
                <a:cs typeface="Times New Roman" panose="02020503050405090304"/>
                <a:sym typeface="Times New Roman" panose="02020503050405090304"/>
              </a:rPr>
              <a:t>What is the distribution of cargo types on different routes?</a:t>
            </a:r>
            <a:endParaRPr sz="2400">
              <a:latin typeface="Times New Roman" panose="02020503050405090304"/>
              <a:ea typeface="Times New Roman" panose="02020503050405090304"/>
              <a:cs typeface="Times New Roman" panose="02020503050405090304"/>
              <a:sym typeface="Times New Roman" panose="02020503050405090304"/>
            </a:endParaRPr>
          </a:p>
        </p:txBody>
      </p:sp>
      <p:sp>
        <p:nvSpPr>
          <p:cNvPr id="199" name="Google Shape;199;p36"/>
          <p:cNvSpPr txBox="1"/>
          <p:nvPr>
            <p:ph type="body" idx="1"/>
          </p:nvPr>
        </p:nvSpPr>
        <p:spPr>
          <a:xfrm>
            <a:off x="311700" y="1152475"/>
            <a:ext cx="3629700" cy="3416400"/>
          </a:xfrm>
          <a:prstGeom prst="rect">
            <a:avLst/>
          </a:prstGeom>
        </p:spPr>
        <p:txBody>
          <a:bodyPr spcFirstLastPara="1" wrap="square" lIns="91425" tIns="91425" rIns="91425" bIns="91425" anchor="t" anchorCtr="0">
            <a:noAutofit/>
          </a:bodyPr>
          <a:lstStyle/>
          <a:p>
            <a:pPr marL="457200" lvl="0" indent="-323850" algn="l" rtl="0">
              <a:lnSpc>
                <a:spcPct val="180000"/>
              </a:lnSpc>
              <a:spcBef>
                <a:spcPts val="0"/>
              </a:spcBef>
              <a:spcAft>
                <a:spcPts val="0"/>
              </a:spcAft>
              <a:buClr>
                <a:srgbClr val="101214"/>
              </a:buClr>
              <a:buSzPts val="1500"/>
              <a:buFont typeface="Times New Roman" panose="02020503050405090304"/>
              <a:buChar char="●"/>
            </a:pPr>
            <a:r>
              <a:rPr lang="en-GB" sz="1500">
                <a:solidFill>
                  <a:srgbClr val="101214"/>
                </a:solidFill>
                <a:latin typeface="Times New Roman" panose="02020503050405090304"/>
                <a:ea typeface="Times New Roman" panose="02020503050405090304"/>
                <a:cs typeface="Times New Roman" panose="02020503050405090304"/>
                <a:sym typeface="Times New Roman" panose="02020503050405090304"/>
              </a:rPr>
              <a:t>Routes with most high-density cargo: </a:t>
            </a:r>
            <a:endParaRPr sz="1500">
              <a:solidFill>
                <a:srgbClr val="101214"/>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317500" algn="l" rtl="0">
              <a:lnSpc>
                <a:spcPct val="180000"/>
              </a:lnSpc>
              <a:spcBef>
                <a:spcPts val="0"/>
              </a:spcBef>
              <a:spcAft>
                <a:spcPts val="0"/>
              </a:spcAft>
              <a:buClr>
                <a:srgbClr val="101214"/>
              </a:buClr>
              <a:buSzPts val="1400"/>
              <a:buFont typeface="Times New Roman" panose="02020503050405090304"/>
              <a:buChar char="○"/>
            </a:pPr>
            <a:r>
              <a:rPr lang="en-GB" b="1">
                <a:solidFill>
                  <a:srgbClr val="101214"/>
                </a:solidFill>
                <a:latin typeface="Times New Roman" panose="02020503050405090304"/>
                <a:ea typeface="Times New Roman" panose="02020503050405090304"/>
                <a:cs typeface="Times New Roman" panose="02020503050405090304"/>
                <a:sym typeface="Times New Roman" panose="02020503050405090304"/>
              </a:rPr>
              <a:t>BAQ, BOG, SDQ etc</a:t>
            </a:r>
            <a:endParaRPr b="1">
              <a:solidFill>
                <a:srgbClr val="101214"/>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3850" algn="l" rtl="0">
              <a:lnSpc>
                <a:spcPct val="180000"/>
              </a:lnSpc>
              <a:spcBef>
                <a:spcPts val="0"/>
              </a:spcBef>
              <a:spcAft>
                <a:spcPts val="0"/>
              </a:spcAft>
              <a:buClr>
                <a:srgbClr val="101214"/>
              </a:buClr>
              <a:buSzPts val="1500"/>
              <a:buFont typeface="Times New Roman" panose="02020503050405090304"/>
              <a:buChar char="●"/>
            </a:pPr>
            <a:r>
              <a:rPr lang="en-GB" sz="1500">
                <a:solidFill>
                  <a:srgbClr val="101214"/>
                </a:solidFill>
                <a:latin typeface="Times New Roman" panose="02020503050405090304"/>
                <a:ea typeface="Times New Roman" panose="02020503050405090304"/>
                <a:cs typeface="Times New Roman" panose="02020503050405090304"/>
                <a:sym typeface="Times New Roman" panose="02020503050405090304"/>
              </a:rPr>
              <a:t>High density cargo routes:</a:t>
            </a:r>
            <a:endParaRPr sz="1500">
              <a:solidFill>
                <a:srgbClr val="101214"/>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317500" algn="l" rtl="0">
              <a:lnSpc>
                <a:spcPct val="180000"/>
              </a:lnSpc>
              <a:spcBef>
                <a:spcPts val="0"/>
              </a:spcBef>
              <a:spcAft>
                <a:spcPts val="0"/>
              </a:spcAft>
              <a:buClr>
                <a:srgbClr val="101214"/>
              </a:buClr>
              <a:buSzPts val="1400"/>
              <a:buFont typeface="Times New Roman" panose="02020503050405090304"/>
              <a:buChar char="○"/>
            </a:pPr>
            <a:r>
              <a:rPr lang="en-GB" b="1">
                <a:solidFill>
                  <a:srgbClr val="101214"/>
                </a:solidFill>
                <a:latin typeface="Times New Roman" panose="02020503050405090304"/>
                <a:ea typeface="Times New Roman" panose="02020503050405090304"/>
                <a:cs typeface="Times New Roman" panose="02020503050405090304"/>
                <a:sym typeface="Times New Roman" panose="02020503050405090304"/>
              </a:rPr>
              <a:t>Optimized weight-carrying capacity</a:t>
            </a:r>
            <a:endParaRPr b="1">
              <a:solidFill>
                <a:srgbClr val="101214"/>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3850" algn="l" rtl="0">
              <a:lnSpc>
                <a:spcPct val="180000"/>
              </a:lnSpc>
              <a:spcBef>
                <a:spcPts val="0"/>
              </a:spcBef>
              <a:spcAft>
                <a:spcPts val="0"/>
              </a:spcAft>
              <a:buClr>
                <a:srgbClr val="101214"/>
              </a:buClr>
              <a:buSzPts val="1500"/>
              <a:buFont typeface="Times New Roman" panose="02020503050405090304"/>
              <a:buChar char="●"/>
            </a:pPr>
            <a:r>
              <a:rPr lang="en-GB" sz="1500">
                <a:solidFill>
                  <a:srgbClr val="101214"/>
                </a:solidFill>
                <a:latin typeface="Times New Roman" panose="02020503050405090304"/>
                <a:ea typeface="Times New Roman" panose="02020503050405090304"/>
                <a:cs typeface="Times New Roman" panose="02020503050405090304"/>
                <a:sym typeface="Times New Roman" panose="02020503050405090304"/>
              </a:rPr>
              <a:t>Large volume cargo routes:</a:t>
            </a:r>
            <a:endParaRPr sz="1500" b="1">
              <a:solidFill>
                <a:srgbClr val="101214"/>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317500" algn="l" rtl="0">
              <a:lnSpc>
                <a:spcPct val="180000"/>
              </a:lnSpc>
              <a:spcBef>
                <a:spcPts val="0"/>
              </a:spcBef>
              <a:spcAft>
                <a:spcPts val="0"/>
              </a:spcAft>
              <a:buClr>
                <a:srgbClr val="101214"/>
              </a:buClr>
              <a:buSzPts val="1400"/>
              <a:buFont typeface="Times New Roman" panose="02020503050405090304"/>
              <a:buChar char="○"/>
            </a:pPr>
            <a:r>
              <a:rPr lang="en-GB" b="1">
                <a:solidFill>
                  <a:srgbClr val="101214"/>
                </a:solidFill>
                <a:latin typeface="Times New Roman" panose="02020503050405090304"/>
                <a:ea typeface="Times New Roman" panose="02020503050405090304"/>
                <a:cs typeface="Times New Roman" panose="02020503050405090304"/>
                <a:sym typeface="Times New Roman" panose="02020503050405090304"/>
              </a:rPr>
              <a:t>Optimized cargo space allocation</a:t>
            </a:r>
            <a:endParaRPr b="1">
              <a:solidFill>
                <a:srgbClr val="101214"/>
              </a:solidFill>
              <a:latin typeface="Times New Roman" panose="02020503050405090304"/>
              <a:ea typeface="Times New Roman" panose="02020503050405090304"/>
              <a:cs typeface="Times New Roman" panose="02020503050405090304"/>
              <a:sym typeface="Times New Roman" panose="02020503050405090304"/>
            </a:endParaRPr>
          </a:p>
        </p:txBody>
      </p:sp>
      <p:pic>
        <p:nvPicPr>
          <p:cNvPr id="200" name="Google Shape;200;p36"/>
          <p:cNvPicPr preferRelativeResize="0"/>
          <p:nvPr/>
        </p:nvPicPr>
        <p:blipFill>
          <a:blip r:embed="rId1"/>
          <a:stretch>
            <a:fillRect/>
          </a:stretch>
        </p:blipFill>
        <p:spPr>
          <a:xfrm>
            <a:off x="3941500" y="1418038"/>
            <a:ext cx="5056175" cy="2786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04" name="Shape 204"/>
        <p:cNvGrpSpPr/>
        <p:nvPr/>
      </p:nvGrpSpPr>
      <p:grpSpPr>
        <a:xfrm>
          <a:off x="0" y="0"/>
          <a:ext cx="0" cy="0"/>
          <a:chOff x="0" y="0"/>
          <a:chExt cx="0" cy="0"/>
        </a:xfrm>
      </p:grpSpPr>
      <p:sp>
        <p:nvSpPr>
          <p:cNvPr id="205" name="Google Shape;205;p37"/>
          <p:cNvSpPr txBox="1"/>
          <p:nvPr/>
        </p:nvSpPr>
        <p:spPr>
          <a:xfrm>
            <a:off x="313350" y="585750"/>
            <a:ext cx="8517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00" b="1">
                <a:solidFill>
                  <a:schemeClr val="dk1"/>
                </a:solidFill>
                <a:latin typeface="Times New Roman" panose="02020503050405090304"/>
                <a:ea typeface="Times New Roman" panose="02020503050405090304"/>
                <a:cs typeface="Times New Roman" panose="02020503050405090304"/>
                <a:sym typeface="Times New Roman" panose="02020503050405090304"/>
              </a:rPr>
              <a:t>What is cargo transportation status at each route?</a:t>
            </a:r>
            <a:endParaRPr sz="25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
        <p:nvSpPr>
          <p:cNvPr id="206" name="Google Shape;206;p37"/>
          <p:cNvSpPr txBox="1"/>
          <p:nvPr>
            <p:ph type="body" idx="1"/>
          </p:nvPr>
        </p:nvSpPr>
        <p:spPr>
          <a:xfrm>
            <a:off x="201200" y="1578150"/>
            <a:ext cx="3895800" cy="2697600"/>
          </a:xfrm>
          <a:prstGeom prst="rect">
            <a:avLst/>
          </a:prstGeom>
        </p:spPr>
        <p:txBody>
          <a:bodyPr spcFirstLastPara="1" wrap="square" lIns="91425" tIns="91425" rIns="91425" bIns="91425" anchor="t" anchorCtr="0">
            <a:normAutofit/>
          </a:bodyPr>
          <a:lstStyle/>
          <a:p>
            <a:pPr marL="457200" lvl="0" indent="-323850" algn="l" rtl="0">
              <a:lnSpc>
                <a:spcPct val="200000"/>
              </a:lnSpc>
              <a:spcBef>
                <a:spcPts val="0"/>
              </a:spcBef>
              <a:spcAft>
                <a:spcPts val="0"/>
              </a:spcAft>
              <a:buClr>
                <a:srgbClr val="101214"/>
              </a:buClr>
              <a:buSzPts val="1500"/>
              <a:buFont typeface="Times New Roman" panose="02020503050405090304"/>
              <a:buChar char="●"/>
            </a:pPr>
            <a:r>
              <a:rPr lang="en-GB" sz="1500">
                <a:solidFill>
                  <a:srgbClr val="101214"/>
                </a:solidFill>
                <a:latin typeface="Times New Roman" panose="02020503050405090304"/>
                <a:ea typeface="Times New Roman" panose="02020503050405090304"/>
                <a:cs typeface="Times New Roman" panose="02020503050405090304"/>
                <a:sym typeface="Times New Roman" panose="02020503050405090304"/>
              </a:rPr>
              <a:t>Mainly charged by volumetric weight:</a:t>
            </a:r>
            <a:endParaRPr sz="1500">
              <a:solidFill>
                <a:srgbClr val="101214"/>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311150" algn="l" rtl="0">
              <a:lnSpc>
                <a:spcPct val="200000"/>
              </a:lnSpc>
              <a:spcBef>
                <a:spcPts val="0"/>
              </a:spcBef>
              <a:spcAft>
                <a:spcPts val="0"/>
              </a:spcAft>
              <a:buClr>
                <a:srgbClr val="101214"/>
              </a:buClr>
              <a:buSzPts val="1300"/>
              <a:buFont typeface="Times New Roman" panose="02020503050405090304"/>
              <a:buChar char="○"/>
            </a:pPr>
            <a:r>
              <a:rPr lang="en-GB" sz="1300" b="1">
                <a:solidFill>
                  <a:srgbClr val="101214"/>
                </a:solidFill>
                <a:latin typeface="Times New Roman" panose="02020503050405090304"/>
                <a:ea typeface="Times New Roman" panose="02020503050405090304"/>
                <a:cs typeface="Times New Roman" panose="02020503050405090304"/>
                <a:sym typeface="Times New Roman" panose="02020503050405090304"/>
              </a:rPr>
              <a:t>BOG and SDQ</a:t>
            </a:r>
            <a:endParaRPr sz="1300" b="1">
              <a:solidFill>
                <a:srgbClr val="101214"/>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3850" algn="l" rtl="0">
              <a:lnSpc>
                <a:spcPct val="200000"/>
              </a:lnSpc>
              <a:spcBef>
                <a:spcPts val="0"/>
              </a:spcBef>
              <a:spcAft>
                <a:spcPts val="0"/>
              </a:spcAft>
              <a:buClr>
                <a:srgbClr val="101214"/>
              </a:buClr>
              <a:buSzPts val="1500"/>
              <a:buFont typeface="Times New Roman" panose="02020503050405090304"/>
              <a:buChar char="●"/>
            </a:pPr>
            <a:r>
              <a:rPr lang="en-GB" sz="1500">
                <a:solidFill>
                  <a:srgbClr val="101214"/>
                </a:solidFill>
                <a:latin typeface="Times New Roman" panose="02020503050405090304"/>
                <a:ea typeface="Times New Roman" panose="02020503050405090304"/>
                <a:cs typeface="Times New Roman" panose="02020503050405090304"/>
                <a:sym typeface="Times New Roman" panose="02020503050405090304"/>
              </a:rPr>
              <a:t>Mainly charged by the actual weight:</a:t>
            </a:r>
            <a:endParaRPr sz="1500">
              <a:solidFill>
                <a:srgbClr val="101214"/>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311150" algn="l" rtl="0">
              <a:lnSpc>
                <a:spcPct val="200000"/>
              </a:lnSpc>
              <a:spcBef>
                <a:spcPts val="0"/>
              </a:spcBef>
              <a:spcAft>
                <a:spcPts val="0"/>
              </a:spcAft>
              <a:buClr>
                <a:srgbClr val="101214"/>
              </a:buClr>
              <a:buSzPts val="1300"/>
              <a:buFont typeface="Times New Roman" panose="02020503050405090304"/>
              <a:buChar char="○"/>
            </a:pPr>
            <a:r>
              <a:rPr lang="en-GB" sz="1300" b="1">
                <a:solidFill>
                  <a:srgbClr val="101214"/>
                </a:solidFill>
                <a:latin typeface="Times New Roman" panose="02020503050405090304"/>
                <a:ea typeface="Times New Roman" panose="02020503050405090304"/>
                <a:cs typeface="Times New Roman" panose="02020503050405090304"/>
                <a:sym typeface="Times New Roman" panose="02020503050405090304"/>
              </a:rPr>
              <a:t>SDQ and PTY</a:t>
            </a:r>
            <a:endParaRPr sz="1300" b="1">
              <a:solidFill>
                <a:srgbClr val="101214"/>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3850" algn="l" rtl="0">
              <a:lnSpc>
                <a:spcPct val="200000"/>
              </a:lnSpc>
              <a:spcBef>
                <a:spcPts val="0"/>
              </a:spcBef>
              <a:spcAft>
                <a:spcPts val="0"/>
              </a:spcAft>
              <a:buClr>
                <a:srgbClr val="101214"/>
              </a:buClr>
              <a:buSzPts val="1500"/>
              <a:buFont typeface="Times New Roman" panose="02020503050405090304"/>
              <a:buChar char="●"/>
            </a:pPr>
            <a:r>
              <a:rPr lang="en-GB" sz="1500" b="1">
                <a:solidFill>
                  <a:srgbClr val="101214"/>
                </a:solidFill>
                <a:latin typeface="Times New Roman" panose="02020503050405090304"/>
                <a:ea typeface="Times New Roman" panose="02020503050405090304"/>
                <a:cs typeface="Times New Roman" panose="02020503050405090304"/>
                <a:sym typeface="Times New Roman" panose="02020503050405090304"/>
              </a:rPr>
              <a:t>Optimize charging strategies.</a:t>
            </a:r>
            <a:endParaRPr sz="1500" b="1">
              <a:solidFill>
                <a:srgbClr val="101214"/>
              </a:solidFill>
              <a:latin typeface="Times New Roman" panose="02020503050405090304"/>
              <a:ea typeface="Times New Roman" panose="02020503050405090304"/>
              <a:cs typeface="Times New Roman" panose="02020503050405090304"/>
              <a:sym typeface="Times New Roman" panose="02020503050405090304"/>
            </a:endParaRPr>
          </a:p>
        </p:txBody>
      </p:sp>
      <p:pic>
        <p:nvPicPr>
          <p:cNvPr id="207" name="Google Shape;207;p37"/>
          <p:cNvPicPr preferRelativeResize="0"/>
          <p:nvPr/>
        </p:nvPicPr>
        <p:blipFill>
          <a:blip r:embed="rId1"/>
          <a:stretch>
            <a:fillRect/>
          </a:stretch>
        </p:blipFill>
        <p:spPr>
          <a:xfrm>
            <a:off x="3801275" y="1444900"/>
            <a:ext cx="5280774" cy="2830850"/>
          </a:xfrm>
          <a:prstGeom prst="rect">
            <a:avLst/>
          </a:prstGeom>
          <a:noFill/>
          <a:ln>
            <a:noFill/>
          </a:ln>
        </p:spPr>
      </p:pic>
      <p:sp>
        <p:nvSpPr>
          <p:cNvPr id="208" name="Google Shape;208;p3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12" name="Shape 212"/>
        <p:cNvGrpSpPr/>
        <p:nvPr/>
      </p:nvGrpSpPr>
      <p:grpSpPr>
        <a:xfrm>
          <a:off x="0" y="0"/>
          <a:ext cx="0" cy="0"/>
          <a:chOff x="0" y="0"/>
          <a:chExt cx="0" cy="0"/>
        </a:xfrm>
      </p:grpSpPr>
      <p:sp>
        <p:nvSpPr>
          <p:cNvPr id="213" name="Google Shape;213;p38"/>
          <p:cNvSpPr txBox="1"/>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Times New Roman" panose="02020503050405090304"/>
                <a:ea typeface="Times New Roman" panose="02020503050405090304"/>
                <a:cs typeface="Times New Roman" panose="02020503050405090304"/>
                <a:sym typeface="Times New Roman" panose="02020503050405090304"/>
              </a:rPr>
              <a:t>Why did the insufficiency of utilization happen? </a:t>
            </a:r>
            <a:endParaRPr sz="2400">
              <a:latin typeface="Times New Roman" panose="02020503050405090304"/>
              <a:ea typeface="Times New Roman" panose="02020503050405090304"/>
              <a:cs typeface="Times New Roman" panose="02020503050405090304"/>
              <a:sym typeface="Times New Roman" panose="02020503050405090304"/>
            </a:endParaRPr>
          </a:p>
          <a:p>
            <a:pPr marL="457200" lvl="0" indent="-381000" algn="l" rtl="0">
              <a:spcBef>
                <a:spcPts val="0"/>
              </a:spcBef>
              <a:spcAft>
                <a:spcPts val="0"/>
              </a:spcAft>
              <a:buSzPts val="2400"/>
              <a:buFont typeface="Times New Roman" panose="02020503050405090304"/>
              <a:buChar char="-"/>
            </a:pPr>
            <a:r>
              <a:rPr lang="en-GB" sz="2400">
                <a:latin typeface="Times New Roman" panose="02020503050405090304"/>
                <a:ea typeface="Times New Roman" panose="02020503050405090304"/>
                <a:cs typeface="Times New Roman" panose="02020503050405090304"/>
                <a:sym typeface="Times New Roman" panose="02020503050405090304"/>
              </a:rPr>
              <a:t>Time Series</a:t>
            </a:r>
            <a:endParaRPr sz="2400">
              <a:latin typeface="Times New Roman" panose="02020503050405090304"/>
              <a:ea typeface="Times New Roman" panose="02020503050405090304"/>
              <a:cs typeface="Times New Roman" panose="02020503050405090304"/>
              <a:sym typeface="Times New Roman" panose="02020503050405090304"/>
            </a:endParaRPr>
          </a:p>
        </p:txBody>
      </p:sp>
      <p:sp>
        <p:nvSpPr>
          <p:cNvPr id="214" name="Google Shape;214;p38"/>
          <p:cNvSpPr txBox="1"/>
          <p:nvPr/>
        </p:nvSpPr>
        <p:spPr>
          <a:xfrm>
            <a:off x="269600" y="2328175"/>
            <a:ext cx="3150300" cy="1586700"/>
          </a:xfrm>
          <a:prstGeom prst="rect">
            <a:avLst/>
          </a:prstGeom>
          <a:noFill/>
          <a:ln>
            <a:noFill/>
          </a:ln>
        </p:spPr>
        <p:txBody>
          <a:bodyPr spcFirstLastPara="1" wrap="square" lIns="91425" tIns="91425" rIns="91425" bIns="91425" anchor="t" anchorCtr="0">
            <a:noAutofit/>
          </a:bodyPr>
          <a:lstStyle/>
          <a:p>
            <a:pPr marL="457200" lvl="0" indent="-349250" algn="l" rtl="0">
              <a:spcBef>
                <a:spcPts val="2000"/>
              </a:spcBef>
              <a:spcAft>
                <a:spcPts val="0"/>
              </a:spcAft>
              <a:buClr>
                <a:schemeClr val="accent1"/>
              </a:buClr>
              <a:buSzPts val="1900"/>
              <a:buFont typeface="Times New Roman" panose="02020503050405090304"/>
              <a:buChar char="●"/>
            </a:pPr>
            <a:r>
              <a:rPr lang="en-GB" sz="1900">
                <a:solidFill>
                  <a:schemeClr val="accent1"/>
                </a:solidFill>
                <a:latin typeface="Times New Roman" panose="02020503050405090304"/>
                <a:ea typeface="Times New Roman" panose="02020503050405090304"/>
                <a:cs typeface="Times New Roman" panose="02020503050405090304"/>
                <a:sym typeface="Times New Roman" panose="02020503050405090304"/>
              </a:rPr>
              <a:t>Extreme Insufficient Utilization </a:t>
            </a:r>
            <a:endParaRPr sz="1900">
              <a:solidFill>
                <a:schemeClr val="accent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49250" algn="l" rtl="0">
              <a:spcBef>
                <a:spcPts val="2000"/>
              </a:spcBef>
              <a:spcAft>
                <a:spcPts val="0"/>
              </a:spcAft>
              <a:buClr>
                <a:schemeClr val="accent1"/>
              </a:buClr>
              <a:buSzPts val="1900"/>
              <a:buFont typeface="Times New Roman" panose="02020503050405090304"/>
              <a:buChar char="●"/>
            </a:pPr>
            <a:r>
              <a:rPr lang="en-GB" sz="1900">
                <a:solidFill>
                  <a:schemeClr val="accent1"/>
                </a:solidFill>
                <a:latin typeface="Times New Roman" panose="02020503050405090304"/>
                <a:ea typeface="Times New Roman" panose="02020503050405090304"/>
                <a:cs typeface="Times New Roman" panose="02020503050405090304"/>
                <a:sym typeface="Times New Roman" panose="02020503050405090304"/>
              </a:rPr>
              <a:t>KG CHG/</a:t>
            </a:r>
            <a:r>
              <a:rPr lang="en-GB" sz="1900">
                <a:solidFill>
                  <a:schemeClr val="accent1"/>
                </a:solidFill>
                <a:latin typeface="Times New Roman" panose="02020503050405090304"/>
                <a:ea typeface="Times New Roman" panose="02020503050405090304"/>
                <a:cs typeface="Times New Roman" panose="02020503050405090304"/>
                <a:sym typeface="Times New Roman" panose="02020503050405090304"/>
              </a:rPr>
              <a:t>CAP FIS KG</a:t>
            </a:r>
            <a:endParaRPr sz="1900">
              <a:solidFill>
                <a:schemeClr val="accent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49250" algn="l" rtl="0">
              <a:spcBef>
                <a:spcPts val="2000"/>
              </a:spcBef>
              <a:spcAft>
                <a:spcPts val="0"/>
              </a:spcAft>
              <a:buClr>
                <a:schemeClr val="accent1"/>
              </a:buClr>
              <a:buSzPts val="1900"/>
              <a:buFont typeface="Times New Roman" panose="02020503050405090304"/>
              <a:buChar char="●"/>
            </a:pPr>
            <a:r>
              <a:rPr lang="en-GB" sz="1900">
                <a:solidFill>
                  <a:schemeClr val="accent1"/>
                </a:solidFill>
                <a:latin typeface="Times New Roman" panose="02020503050405090304"/>
                <a:ea typeface="Times New Roman" panose="02020503050405090304"/>
                <a:cs typeface="Times New Roman" panose="02020503050405090304"/>
                <a:sym typeface="Times New Roman" panose="02020503050405090304"/>
              </a:rPr>
              <a:t>Red spot is 0</a:t>
            </a:r>
            <a:endParaRPr sz="1900">
              <a:solidFill>
                <a:schemeClr val="accent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l" rtl="0">
              <a:spcBef>
                <a:spcPts val="2000"/>
              </a:spcBef>
              <a:spcAft>
                <a:spcPts val="0"/>
              </a:spcAft>
              <a:buNone/>
            </a:pPr>
            <a:endParaRPr sz="1000">
              <a:solidFill>
                <a:schemeClr val="accent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sz="1000">
              <a:solidFill>
                <a:schemeClr val="accent1"/>
              </a:solidFill>
              <a:latin typeface="Times New Roman" panose="02020503050405090304"/>
              <a:ea typeface="Times New Roman" panose="02020503050405090304"/>
              <a:cs typeface="Times New Roman" panose="02020503050405090304"/>
              <a:sym typeface="Times New Roman" panose="02020503050405090304"/>
            </a:endParaRPr>
          </a:p>
        </p:txBody>
      </p:sp>
      <p:pic>
        <p:nvPicPr>
          <p:cNvPr id="215" name="Google Shape;215;p38"/>
          <p:cNvPicPr preferRelativeResize="0"/>
          <p:nvPr/>
        </p:nvPicPr>
        <p:blipFill>
          <a:blip r:embed="rId1"/>
          <a:stretch>
            <a:fillRect/>
          </a:stretch>
        </p:blipFill>
        <p:spPr>
          <a:xfrm>
            <a:off x="3419899" y="1403675"/>
            <a:ext cx="5551050" cy="3145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19" name="Shape 219"/>
        <p:cNvGrpSpPr/>
        <p:nvPr/>
      </p:nvGrpSpPr>
      <p:grpSpPr>
        <a:xfrm>
          <a:off x="0" y="0"/>
          <a:ext cx="0" cy="0"/>
          <a:chOff x="0" y="0"/>
          <a:chExt cx="0" cy="0"/>
        </a:xfrm>
      </p:grpSpPr>
      <p:sp>
        <p:nvSpPr>
          <p:cNvPr id="220" name="Google Shape;220;p39"/>
          <p:cNvSpPr txBox="1"/>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Times New Roman" panose="02020503050405090304"/>
                <a:ea typeface="Times New Roman" panose="02020503050405090304"/>
                <a:cs typeface="Times New Roman" panose="02020503050405090304"/>
                <a:sym typeface="Times New Roman" panose="02020503050405090304"/>
              </a:rPr>
              <a:t>Why did the insufficiency of utilization happen?</a:t>
            </a:r>
            <a:endParaRPr sz="2400">
              <a:latin typeface="Times New Roman" panose="02020503050405090304"/>
              <a:ea typeface="Times New Roman" panose="02020503050405090304"/>
              <a:cs typeface="Times New Roman" panose="02020503050405090304"/>
              <a:sym typeface="Times New Roman" panose="02020503050405090304"/>
            </a:endParaRPr>
          </a:p>
          <a:p>
            <a:pPr marL="457200" lvl="0" indent="-381000" algn="l" rtl="0">
              <a:spcBef>
                <a:spcPts val="0"/>
              </a:spcBef>
              <a:spcAft>
                <a:spcPts val="0"/>
              </a:spcAft>
              <a:buSzPts val="2400"/>
              <a:buFont typeface="Times New Roman" panose="02020503050405090304"/>
              <a:buChar char="-"/>
            </a:pPr>
            <a:r>
              <a:rPr lang="en-GB" sz="2400">
                <a:latin typeface="Times New Roman" panose="02020503050405090304"/>
                <a:ea typeface="Times New Roman" panose="02020503050405090304"/>
                <a:cs typeface="Times New Roman" panose="02020503050405090304"/>
                <a:sym typeface="Times New Roman" panose="02020503050405090304"/>
              </a:rPr>
              <a:t>Flight Routes Number</a:t>
            </a:r>
            <a:endParaRPr sz="24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sz="2400"/>
          </a:p>
        </p:txBody>
      </p:sp>
      <p:sp>
        <p:nvSpPr>
          <p:cNvPr id="221" name="Google Shape;221;p39"/>
          <p:cNvSpPr txBox="1"/>
          <p:nvPr/>
        </p:nvSpPr>
        <p:spPr>
          <a:xfrm>
            <a:off x="-72700" y="2389175"/>
            <a:ext cx="3996000" cy="10872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Clr>
                <a:schemeClr val="accent1"/>
              </a:buClr>
              <a:buSzPts val="1900"/>
              <a:buFont typeface="Times New Roman" panose="02020503050405090304"/>
              <a:buChar char="●"/>
            </a:pPr>
            <a:r>
              <a:rPr lang="en-GB" sz="1900">
                <a:solidFill>
                  <a:schemeClr val="accent1"/>
                </a:solidFill>
                <a:latin typeface="Times New Roman" panose="02020503050405090304"/>
                <a:ea typeface="Times New Roman" panose="02020503050405090304"/>
                <a:cs typeface="Times New Roman" panose="02020503050405090304"/>
                <a:sym typeface="Times New Roman" panose="02020503050405090304"/>
              </a:rPr>
              <a:t>Extreme insufficient utilization happened for certain flight routes.</a:t>
            </a:r>
            <a:endParaRPr sz="1000">
              <a:latin typeface="Times New Roman" panose="02020503050405090304"/>
              <a:ea typeface="Times New Roman" panose="02020503050405090304"/>
              <a:cs typeface="Times New Roman" panose="02020503050405090304"/>
              <a:sym typeface="Times New Roman" panose="02020503050405090304"/>
            </a:endParaRPr>
          </a:p>
        </p:txBody>
      </p:sp>
      <p:pic>
        <p:nvPicPr>
          <p:cNvPr id="222" name="Google Shape;222;p39"/>
          <p:cNvPicPr preferRelativeResize="0"/>
          <p:nvPr/>
        </p:nvPicPr>
        <p:blipFill>
          <a:blip r:embed="rId1"/>
          <a:stretch>
            <a:fillRect/>
          </a:stretch>
        </p:blipFill>
        <p:spPr>
          <a:xfrm>
            <a:off x="3923300" y="1567375"/>
            <a:ext cx="5141899" cy="287624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26" name="Shape 226"/>
        <p:cNvGrpSpPr/>
        <p:nvPr/>
      </p:nvGrpSpPr>
      <p:grpSpPr>
        <a:xfrm>
          <a:off x="0" y="0"/>
          <a:ext cx="0" cy="0"/>
          <a:chOff x="0" y="0"/>
          <a:chExt cx="0" cy="0"/>
        </a:xfrm>
      </p:grpSpPr>
      <p:sp>
        <p:nvSpPr>
          <p:cNvPr id="227" name="Google Shape;227;p40"/>
          <p:cNvSpPr txBox="1"/>
          <p:nvPr>
            <p:ph type="title"/>
          </p:nvPr>
        </p:nvSpPr>
        <p:spPr>
          <a:xfrm>
            <a:off x="311700" y="284425"/>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180">
                <a:latin typeface="Times New Roman" panose="02020503050405090304"/>
                <a:ea typeface="Times New Roman" panose="02020503050405090304"/>
                <a:cs typeface="Times New Roman" panose="02020503050405090304"/>
                <a:sym typeface="Times New Roman" panose="02020503050405090304"/>
              </a:rPr>
              <a:t>What kind of loading method maximize weight/space utilization? </a:t>
            </a:r>
            <a:endParaRPr sz="218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SzPts val="990"/>
              <a:buNone/>
            </a:pPr>
            <a:r>
              <a:rPr lang="en-GB" sz="2180">
                <a:latin typeface="Times New Roman" panose="02020503050405090304"/>
                <a:ea typeface="Times New Roman" panose="02020503050405090304"/>
                <a:cs typeface="Times New Roman" panose="02020503050405090304"/>
                <a:sym typeface="Times New Roman" panose="02020503050405090304"/>
              </a:rPr>
              <a:t>How to deal with the shape of irregular container?</a:t>
            </a:r>
            <a:endParaRPr sz="2180">
              <a:latin typeface="Times New Roman" panose="02020503050405090304"/>
              <a:ea typeface="Times New Roman" panose="02020503050405090304"/>
              <a:cs typeface="Times New Roman" panose="02020503050405090304"/>
              <a:sym typeface="Times New Roman" panose="02020503050405090304"/>
            </a:endParaRPr>
          </a:p>
        </p:txBody>
      </p:sp>
      <p:sp>
        <p:nvSpPr>
          <p:cNvPr id="228" name="Google Shape;228;p40"/>
          <p:cNvSpPr txBox="1"/>
          <p:nvPr>
            <p:ph type="body" idx="1"/>
          </p:nvPr>
        </p:nvSpPr>
        <p:spPr>
          <a:xfrm>
            <a:off x="311700" y="1071750"/>
            <a:ext cx="4805400" cy="3913800"/>
          </a:xfrm>
          <a:prstGeom prst="rect">
            <a:avLst/>
          </a:prstGeom>
        </p:spPr>
        <p:txBody>
          <a:bodyPr spcFirstLastPara="1" wrap="square" lIns="91425" tIns="91425" rIns="91425" bIns="91425" anchor="t" anchorCtr="0">
            <a:noAutofit/>
          </a:bodyPr>
          <a:lstStyle/>
          <a:p>
            <a:pPr marL="457200" lvl="0" indent="-351790" algn="l" rtl="0">
              <a:lnSpc>
                <a:spcPct val="115000"/>
              </a:lnSpc>
              <a:spcBef>
                <a:spcPts val="0"/>
              </a:spcBef>
              <a:spcAft>
                <a:spcPts val="0"/>
              </a:spcAft>
              <a:buClr>
                <a:srgbClr val="000000"/>
              </a:buClr>
              <a:buSzPts val="1944"/>
              <a:buFont typeface="Times New Roman" panose="02020503050405090304"/>
              <a:buChar char="●"/>
            </a:pPr>
            <a:r>
              <a:rPr lang="en-GB" sz="1945" b="1">
                <a:solidFill>
                  <a:srgbClr val="000000"/>
                </a:solidFill>
                <a:latin typeface="Times New Roman" panose="02020503050405090304"/>
                <a:ea typeface="Times New Roman" panose="02020503050405090304"/>
                <a:cs typeface="Times New Roman" panose="02020503050405090304"/>
                <a:sym typeface="Times New Roman" panose="02020503050405090304"/>
              </a:rPr>
              <a:t>Greedy Algorithm</a:t>
            </a:r>
            <a:endParaRPr sz="1945"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l" rtl="0">
              <a:spcBef>
                <a:spcPts val="1200"/>
              </a:spcBef>
              <a:spcAft>
                <a:spcPts val="0"/>
              </a:spcAft>
              <a:buNone/>
            </a:pPr>
            <a:r>
              <a:rPr lang="en-GB" sz="1160">
                <a:solidFill>
                  <a:srgbClr val="000000"/>
                </a:solidFill>
                <a:latin typeface="Times New Roman" panose="02020503050405090304"/>
                <a:ea typeface="Times New Roman" panose="02020503050405090304"/>
                <a:cs typeface="Times New Roman" panose="02020503050405090304"/>
                <a:sym typeface="Times New Roman" panose="02020503050405090304"/>
              </a:rPr>
              <a:t>At each step, choose the best option based on current criteria without considering future decisions or the overall situation.</a:t>
            </a:r>
            <a:endParaRPr sz="116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l" rtl="0">
              <a:spcBef>
                <a:spcPts val="1200"/>
              </a:spcBef>
              <a:spcAft>
                <a:spcPts val="0"/>
              </a:spcAft>
              <a:buNone/>
            </a:pPr>
            <a:r>
              <a:rPr lang="en-GB" sz="1160">
                <a:solidFill>
                  <a:srgbClr val="000000"/>
                </a:solidFill>
                <a:latin typeface="Times New Roman" panose="02020503050405090304"/>
                <a:ea typeface="Times New Roman" panose="02020503050405090304"/>
                <a:cs typeface="Times New Roman" panose="02020503050405090304"/>
                <a:sym typeface="Times New Roman" panose="02020503050405090304"/>
              </a:rPr>
              <a:t>Load items by prioritizing those with higher weight. </a:t>
            </a:r>
            <a:endParaRPr sz="116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l" rtl="0">
              <a:spcBef>
                <a:spcPts val="1200"/>
              </a:spcBef>
              <a:spcAft>
                <a:spcPts val="0"/>
              </a:spcAft>
              <a:buNone/>
            </a:pPr>
            <a:r>
              <a:rPr lang="en-GB" sz="1160">
                <a:solidFill>
                  <a:srgbClr val="000000"/>
                </a:solidFill>
                <a:latin typeface="Times New Roman" panose="02020503050405090304"/>
                <a:ea typeface="Times New Roman" panose="02020503050405090304"/>
                <a:cs typeface="Times New Roman" panose="02020503050405090304"/>
                <a:sym typeface="Times New Roman" panose="02020503050405090304"/>
              </a:rPr>
              <a:t>Optimize weight and space utilization individually for each bellyhold to generate the optimal result as a whole.</a:t>
            </a:r>
            <a:endParaRPr sz="1945"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51790" algn="l" rtl="0">
              <a:spcBef>
                <a:spcPts val="1200"/>
              </a:spcBef>
              <a:spcAft>
                <a:spcPts val="0"/>
              </a:spcAft>
              <a:buClr>
                <a:srgbClr val="000000"/>
              </a:buClr>
              <a:buSzPts val="1944"/>
              <a:buFont typeface="Times New Roman" panose="02020503050405090304"/>
              <a:buChar char="●"/>
            </a:pPr>
            <a:r>
              <a:rPr lang="en-GB" sz="1945" b="1">
                <a:solidFill>
                  <a:srgbClr val="000000"/>
                </a:solidFill>
                <a:latin typeface="Times New Roman" panose="02020503050405090304"/>
                <a:ea typeface="Times New Roman" panose="02020503050405090304"/>
                <a:cs typeface="Times New Roman" panose="02020503050405090304"/>
                <a:sym typeface="Times New Roman" panose="02020503050405090304"/>
              </a:rPr>
              <a:t>Spatial Analytics</a:t>
            </a:r>
            <a:endParaRPr sz="700"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marR="0" lvl="0" indent="0" algn="l" rtl="0">
              <a:lnSpc>
                <a:spcPct val="115000"/>
              </a:lnSpc>
              <a:spcBef>
                <a:spcPts val="1200"/>
              </a:spcBef>
              <a:spcAft>
                <a:spcPts val="0"/>
              </a:spcAft>
              <a:buNone/>
            </a:pPr>
            <a:r>
              <a:rPr lang="en-GB" sz="1160">
                <a:solidFill>
                  <a:srgbClr val="000000"/>
                </a:solidFill>
                <a:latin typeface="Times New Roman" panose="02020503050405090304"/>
                <a:ea typeface="Times New Roman" panose="02020503050405090304"/>
                <a:cs typeface="Times New Roman" panose="02020503050405090304"/>
                <a:sym typeface="Times New Roman" panose="02020503050405090304"/>
              </a:rPr>
              <a:t>Spatial analytics is the process of analyzing location-based data, or geodata, to gain insights and knowledge.</a:t>
            </a:r>
            <a:endParaRPr sz="116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marR="0" lvl="0" indent="0" algn="l" rtl="0">
              <a:lnSpc>
                <a:spcPct val="115000"/>
              </a:lnSpc>
              <a:spcBef>
                <a:spcPts val="1200"/>
              </a:spcBef>
              <a:spcAft>
                <a:spcPts val="0"/>
              </a:spcAft>
              <a:buNone/>
            </a:pPr>
            <a:r>
              <a:rPr lang="en-GB" sz="1160">
                <a:solidFill>
                  <a:srgbClr val="000000"/>
                </a:solidFill>
                <a:latin typeface="Times New Roman" panose="02020503050405090304"/>
                <a:ea typeface="Times New Roman" panose="02020503050405090304"/>
                <a:cs typeface="Times New Roman" panose="02020503050405090304"/>
                <a:sym typeface="Times New Roman" panose="02020503050405090304"/>
              </a:rPr>
              <a:t>Add red boxes to ensure space will not be occupied (Main Deck)</a:t>
            </a:r>
            <a:endParaRPr sz="116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marR="0" lvl="0" indent="0" algn="l" rtl="0">
              <a:lnSpc>
                <a:spcPct val="115000"/>
              </a:lnSpc>
              <a:spcBef>
                <a:spcPts val="1200"/>
              </a:spcBef>
              <a:spcAft>
                <a:spcPts val="0"/>
              </a:spcAft>
              <a:buNone/>
            </a:pPr>
            <a:r>
              <a:rPr lang="en-GB" sz="1160">
                <a:solidFill>
                  <a:srgbClr val="000000"/>
                </a:solidFill>
                <a:latin typeface="Times New Roman" panose="02020503050405090304"/>
                <a:ea typeface="Times New Roman" panose="02020503050405090304"/>
                <a:cs typeface="Times New Roman" panose="02020503050405090304"/>
                <a:sym typeface="Times New Roman" panose="02020503050405090304"/>
              </a:rPr>
              <a:t>Use cube as container for lower deck per sponsor’s requests</a:t>
            </a:r>
            <a:endParaRPr sz="2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1200"/>
              </a:spcBef>
              <a:spcAft>
                <a:spcPts val="1200"/>
              </a:spcAft>
              <a:buNone/>
            </a:pPr>
            <a:endParaRPr sz="7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p:txBody>
      </p:sp>
      <p:pic>
        <p:nvPicPr>
          <p:cNvPr id="229" name="Google Shape;229;p40"/>
          <p:cNvPicPr preferRelativeResize="0"/>
          <p:nvPr/>
        </p:nvPicPr>
        <p:blipFill rotWithShape="1">
          <a:blip r:embed="rId1"/>
          <a:srcRect/>
          <a:stretch>
            <a:fillRect/>
          </a:stretch>
        </p:blipFill>
        <p:spPr>
          <a:xfrm>
            <a:off x="6468397" y="1196396"/>
            <a:ext cx="1866055" cy="1800000"/>
          </a:xfrm>
          <a:prstGeom prst="rect">
            <a:avLst/>
          </a:prstGeom>
          <a:noFill/>
          <a:ln>
            <a:noFill/>
          </a:ln>
        </p:spPr>
      </p:pic>
      <p:grpSp>
        <p:nvGrpSpPr>
          <p:cNvPr id="230" name="Google Shape;230;p40"/>
          <p:cNvGrpSpPr/>
          <p:nvPr/>
        </p:nvGrpSpPr>
        <p:grpSpPr>
          <a:xfrm>
            <a:off x="5513225" y="3086852"/>
            <a:ext cx="3630775" cy="1799985"/>
            <a:chOff x="6102338" y="3031825"/>
            <a:chExt cx="2927100" cy="1827025"/>
          </a:xfrm>
        </p:grpSpPr>
        <p:sp>
          <p:nvSpPr>
            <p:cNvPr id="231" name="Google Shape;231;p40"/>
            <p:cNvSpPr txBox="1"/>
            <p:nvPr/>
          </p:nvSpPr>
          <p:spPr>
            <a:xfrm>
              <a:off x="6102338" y="3031825"/>
              <a:ext cx="2927100" cy="296700"/>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b="1">
                  <a:solidFill>
                    <a:schemeClr val="lt1"/>
                  </a:solidFill>
                  <a:latin typeface="Lato" panose="020F0502020204030203"/>
                  <a:ea typeface="Lato" panose="020F0502020204030203"/>
                  <a:cs typeface="Lato" panose="020F0502020204030203"/>
                  <a:sym typeface="Lato" panose="020F0502020204030203"/>
                </a:rPr>
                <a:t>Container Modeling - Similar to Calculus </a:t>
              </a:r>
              <a:endParaRPr sz="700" b="1">
                <a:solidFill>
                  <a:schemeClr val="lt1"/>
                </a:solidFill>
                <a:latin typeface="Lato" panose="020F0502020204030203"/>
                <a:ea typeface="Lato" panose="020F0502020204030203"/>
                <a:cs typeface="Lato" panose="020F0502020204030203"/>
                <a:sym typeface="Lato" panose="020F0502020204030203"/>
              </a:endParaRPr>
            </a:p>
          </p:txBody>
        </p:sp>
        <p:pic>
          <p:nvPicPr>
            <p:cNvPr id="232" name="Google Shape;232;p40"/>
            <p:cNvPicPr preferRelativeResize="0"/>
            <p:nvPr/>
          </p:nvPicPr>
          <p:blipFill>
            <a:blip r:embed="rId2"/>
            <a:stretch>
              <a:fillRect/>
            </a:stretch>
          </p:blipFill>
          <p:spPr>
            <a:xfrm>
              <a:off x="6102376" y="3324325"/>
              <a:ext cx="2927025" cy="1534525"/>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36" name="Shape 236"/>
        <p:cNvGrpSpPr/>
        <p:nvPr/>
      </p:nvGrpSpPr>
      <p:grpSpPr>
        <a:xfrm>
          <a:off x="0" y="0"/>
          <a:ext cx="0" cy="0"/>
          <a:chOff x="0" y="0"/>
          <a:chExt cx="0" cy="0"/>
        </a:xfrm>
      </p:grpSpPr>
      <p:sp>
        <p:nvSpPr>
          <p:cNvPr id="237" name="Google Shape;237;p41"/>
          <p:cNvSpPr txBox="1"/>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Solution Section I</a:t>
            </a:r>
            <a:endParaRPr>
              <a:latin typeface="Times New Roman" panose="02020503050405090304"/>
              <a:ea typeface="Times New Roman" panose="02020503050405090304"/>
              <a:cs typeface="Times New Roman" panose="02020503050405090304"/>
              <a:sym typeface="Times New Roman" panose="02020503050405090304"/>
            </a:endParaRPr>
          </a:p>
        </p:txBody>
      </p:sp>
      <p:sp>
        <p:nvSpPr>
          <p:cNvPr id="238" name="Google Shape;238;p41"/>
          <p:cNvSpPr txBox="1"/>
          <p:nvPr>
            <p:ph type="body" idx="1"/>
          </p:nvPr>
        </p:nvSpPr>
        <p:spPr>
          <a:xfrm>
            <a:off x="288125" y="1017450"/>
            <a:ext cx="4088100" cy="3640500"/>
          </a:xfrm>
          <a:prstGeom prst="rect">
            <a:avLst/>
          </a:prstGeom>
        </p:spPr>
        <p:txBody>
          <a:bodyPr spcFirstLastPara="1" wrap="square" lIns="91425" tIns="91425" rIns="91425" bIns="91425" anchor="t" anchorCtr="0">
            <a:normAutofit fontScale="77500" lnSpcReduction="10000"/>
          </a:bodyPr>
          <a:lstStyle/>
          <a:p>
            <a:pPr marL="0" lvl="0" indent="0" algn="l" rtl="0">
              <a:lnSpc>
                <a:spcPct val="150000"/>
              </a:lnSpc>
              <a:spcBef>
                <a:spcPts val="0"/>
              </a:spcBef>
              <a:spcAft>
                <a:spcPts val="0"/>
              </a:spcAft>
              <a:buNone/>
            </a:pPr>
            <a:r>
              <a:rPr lang="en-GB" b="1">
                <a:solidFill>
                  <a:srgbClr val="000000"/>
                </a:solidFill>
                <a:latin typeface="Times New Roman" panose="02020503050405090304"/>
                <a:ea typeface="Times New Roman" panose="02020503050405090304"/>
                <a:cs typeface="Times New Roman" panose="02020503050405090304"/>
                <a:sym typeface="Times New Roman" panose="02020503050405090304"/>
              </a:rPr>
              <a:t>Data Pipeline</a:t>
            </a:r>
            <a:endParaRPr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6865" algn="l" rtl="0">
              <a:lnSpc>
                <a:spcPct val="150000"/>
              </a:lnSpc>
              <a:spcBef>
                <a:spcPts val="1200"/>
              </a:spcBef>
              <a:spcAft>
                <a:spcPts val="0"/>
              </a:spcAft>
              <a:buClr>
                <a:srgbClr val="000000"/>
              </a:buClr>
              <a:buSzPct val="100000"/>
              <a:buFont typeface="Times New Roman" panose="02020503050405090304"/>
              <a:buAutoNum type="arabicPeriod"/>
            </a:pPr>
            <a:r>
              <a:rPr lang="en-GB">
                <a:solidFill>
                  <a:srgbClr val="000000"/>
                </a:solidFill>
                <a:latin typeface="Times New Roman" panose="02020503050405090304"/>
                <a:ea typeface="Times New Roman" panose="02020503050405090304"/>
                <a:cs typeface="Times New Roman" panose="02020503050405090304"/>
                <a:sym typeface="Times New Roman" panose="02020503050405090304"/>
              </a:rPr>
              <a:t>Load the dataset.</a:t>
            </a:r>
            <a:endParaRPr>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6865" algn="l" rtl="0">
              <a:lnSpc>
                <a:spcPct val="150000"/>
              </a:lnSpc>
              <a:spcBef>
                <a:spcPts val="0"/>
              </a:spcBef>
              <a:spcAft>
                <a:spcPts val="0"/>
              </a:spcAft>
              <a:buClr>
                <a:srgbClr val="000000"/>
              </a:buClr>
              <a:buSzPct val="100000"/>
              <a:buFont typeface="Times New Roman" panose="02020503050405090304"/>
              <a:buAutoNum type="arabicPeriod"/>
            </a:pPr>
            <a:r>
              <a:rPr lang="en-GB">
                <a:solidFill>
                  <a:srgbClr val="000000"/>
                </a:solidFill>
                <a:latin typeface="Times New Roman" panose="02020503050405090304"/>
                <a:ea typeface="Times New Roman" panose="02020503050405090304"/>
                <a:cs typeface="Times New Roman" panose="02020503050405090304"/>
                <a:sym typeface="Times New Roman" panose="02020503050405090304"/>
              </a:rPr>
              <a:t>Complete data cleansing and processing (duplicate rows which contain more than 1 piece of package, sub_demensions replacement,missing value and etc).</a:t>
            </a:r>
            <a:endParaRPr>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6865" algn="l" rtl="0">
              <a:lnSpc>
                <a:spcPct val="150000"/>
              </a:lnSpc>
              <a:spcBef>
                <a:spcPts val="0"/>
              </a:spcBef>
              <a:spcAft>
                <a:spcPts val="0"/>
              </a:spcAft>
              <a:buClr>
                <a:srgbClr val="000000"/>
              </a:buClr>
              <a:buSzPct val="100000"/>
              <a:buFont typeface="Times New Roman" panose="02020503050405090304"/>
              <a:buAutoNum type="arabicPeriod"/>
            </a:pPr>
            <a:r>
              <a:rPr lang="en-GB">
                <a:solidFill>
                  <a:srgbClr val="000000"/>
                </a:solidFill>
                <a:latin typeface="Times New Roman" panose="02020503050405090304"/>
                <a:ea typeface="Times New Roman" panose="02020503050405090304"/>
                <a:cs typeface="Times New Roman" panose="02020503050405090304"/>
                <a:sym typeface="Times New Roman" panose="02020503050405090304"/>
              </a:rPr>
              <a:t>Develop a Data Transformation Pipeline to perform dimensional and weight adjustments, calculate necessary metrics, and prepare the processed data for direct integration into the Flask UI in JSON format.</a:t>
            </a:r>
            <a:endParaRPr>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p:txBody>
      </p:sp>
      <p:pic>
        <p:nvPicPr>
          <p:cNvPr id="239" name="Google Shape;239;p41"/>
          <p:cNvPicPr preferRelativeResize="0"/>
          <p:nvPr/>
        </p:nvPicPr>
        <p:blipFill>
          <a:blip r:embed="rId1"/>
          <a:stretch>
            <a:fillRect/>
          </a:stretch>
        </p:blipFill>
        <p:spPr>
          <a:xfrm>
            <a:off x="4438416" y="711500"/>
            <a:ext cx="3751709" cy="1154650"/>
          </a:xfrm>
          <a:prstGeom prst="rect">
            <a:avLst/>
          </a:prstGeom>
          <a:noFill/>
          <a:ln>
            <a:noFill/>
          </a:ln>
        </p:spPr>
      </p:pic>
      <p:pic>
        <p:nvPicPr>
          <p:cNvPr id="240" name="Google Shape;240;p41"/>
          <p:cNvPicPr preferRelativeResize="0"/>
          <p:nvPr/>
        </p:nvPicPr>
        <p:blipFill>
          <a:blip r:embed="rId2"/>
          <a:stretch>
            <a:fillRect/>
          </a:stretch>
        </p:blipFill>
        <p:spPr>
          <a:xfrm>
            <a:off x="4376325" y="2519275"/>
            <a:ext cx="2313876" cy="2088425"/>
          </a:xfrm>
          <a:prstGeom prst="rect">
            <a:avLst/>
          </a:prstGeom>
          <a:noFill/>
          <a:ln>
            <a:noFill/>
          </a:ln>
        </p:spPr>
      </p:pic>
      <p:pic>
        <p:nvPicPr>
          <p:cNvPr id="241" name="Google Shape;241;p41"/>
          <p:cNvPicPr preferRelativeResize="0"/>
          <p:nvPr/>
        </p:nvPicPr>
        <p:blipFill>
          <a:blip r:embed="rId3"/>
          <a:stretch>
            <a:fillRect/>
          </a:stretch>
        </p:blipFill>
        <p:spPr>
          <a:xfrm>
            <a:off x="7148400" y="2169775"/>
            <a:ext cx="1995599" cy="2835950"/>
          </a:xfrm>
          <a:prstGeom prst="rect">
            <a:avLst/>
          </a:prstGeom>
          <a:noFill/>
          <a:ln>
            <a:noFill/>
          </a:ln>
        </p:spPr>
      </p:pic>
      <p:sp>
        <p:nvSpPr>
          <p:cNvPr id="242" name="Google Shape;242;p41"/>
          <p:cNvSpPr/>
          <p:nvPr/>
        </p:nvSpPr>
        <p:spPr>
          <a:xfrm>
            <a:off x="5402925" y="2004238"/>
            <a:ext cx="211500" cy="395400"/>
          </a:xfrm>
          <a:prstGeom prst="down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43" name="Google Shape;243;p41"/>
          <p:cNvSpPr/>
          <p:nvPr/>
        </p:nvSpPr>
        <p:spPr>
          <a:xfrm rot="-5400000">
            <a:off x="6853350" y="3382138"/>
            <a:ext cx="227400" cy="362700"/>
          </a:xfrm>
          <a:prstGeom prst="down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47" name="Shape 247"/>
        <p:cNvGrpSpPr/>
        <p:nvPr/>
      </p:nvGrpSpPr>
      <p:grpSpPr>
        <a:xfrm>
          <a:off x="0" y="0"/>
          <a:ext cx="0" cy="0"/>
          <a:chOff x="0" y="0"/>
          <a:chExt cx="0" cy="0"/>
        </a:xfrm>
      </p:grpSpPr>
      <p:sp>
        <p:nvSpPr>
          <p:cNvPr id="248" name="Google Shape;248;p42"/>
          <p:cNvSpPr txBox="1"/>
          <p:nvPr>
            <p:ph type="title"/>
          </p:nvPr>
        </p:nvSpPr>
        <p:spPr>
          <a:xfrm>
            <a:off x="2355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Solution Section II</a:t>
            </a:r>
            <a:endParaRPr lang="en-GB">
              <a:latin typeface="Times New Roman" panose="02020503050405090304"/>
              <a:ea typeface="Times New Roman" panose="02020503050405090304"/>
              <a:cs typeface="Times New Roman" panose="02020503050405090304"/>
              <a:sym typeface="Times New Roman" panose="02020503050405090304"/>
            </a:endParaRPr>
          </a:p>
        </p:txBody>
      </p:sp>
      <p:sp>
        <p:nvSpPr>
          <p:cNvPr id="249" name="Google Shape;249;p42"/>
          <p:cNvSpPr txBox="1"/>
          <p:nvPr>
            <p:ph type="body" idx="1"/>
          </p:nvPr>
        </p:nvSpPr>
        <p:spPr>
          <a:xfrm>
            <a:off x="227025" y="1017450"/>
            <a:ext cx="4989600" cy="383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a:solidFill>
                  <a:srgbClr val="000000"/>
                </a:solidFill>
                <a:latin typeface="Times New Roman" panose="02020503050405090304"/>
                <a:ea typeface="Times New Roman" panose="02020503050405090304"/>
                <a:cs typeface="Times New Roman" panose="02020503050405090304"/>
                <a:sym typeface="Times New Roman" panose="02020503050405090304"/>
              </a:rPr>
              <a:t>Spatial Optimization</a:t>
            </a:r>
            <a:endParaRPr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l" rtl="0">
              <a:lnSpc>
                <a:spcPct val="115000"/>
              </a:lnSpc>
              <a:spcBef>
                <a:spcPts val="1200"/>
              </a:spcBef>
              <a:spcAft>
                <a:spcPts val="0"/>
              </a:spcAft>
              <a:buClr>
                <a:srgbClr val="000000"/>
              </a:buClr>
              <a:buSzPts val="1600"/>
              <a:buFont typeface="Times New Roman" panose="02020503050405090304"/>
              <a:buChar char="●"/>
            </a:pPr>
            <a:r>
              <a:rPr lang="en-GB" sz="1600">
                <a:solidFill>
                  <a:srgbClr val="000000"/>
                </a:solidFill>
                <a:latin typeface="Times New Roman" panose="02020503050405090304"/>
                <a:ea typeface="Times New Roman" panose="02020503050405090304"/>
                <a:cs typeface="Times New Roman" panose="02020503050405090304"/>
                <a:sym typeface="Times New Roman" panose="02020503050405090304"/>
              </a:rPr>
              <a:t>Ensured input values ​​are valid and skipped invalid data to make the code more efficient</a:t>
            </a:r>
            <a:endParaRPr sz="16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l" rtl="0">
              <a:lnSpc>
                <a:spcPct val="115000"/>
              </a:lnSpc>
              <a:spcBef>
                <a:spcPts val="0"/>
              </a:spcBef>
              <a:spcAft>
                <a:spcPts val="0"/>
              </a:spcAft>
              <a:buClr>
                <a:srgbClr val="000000"/>
              </a:buClr>
              <a:buSzPts val="1600"/>
              <a:buFont typeface="Times New Roman" panose="02020503050405090304"/>
              <a:buChar char="●"/>
            </a:pPr>
            <a:r>
              <a:rPr lang="en-GB" sz="1600">
                <a:solidFill>
                  <a:srgbClr val="000000"/>
                </a:solidFill>
                <a:latin typeface="Times New Roman" panose="02020503050405090304"/>
                <a:ea typeface="Times New Roman" panose="02020503050405090304"/>
                <a:cs typeface="Times New Roman" panose="02020503050405090304"/>
                <a:sym typeface="Times New Roman" panose="02020503050405090304"/>
              </a:rPr>
              <a:t>Sort boxes with weight in descending order</a:t>
            </a:r>
            <a:endParaRPr sz="16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l" rtl="0">
              <a:lnSpc>
                <a:spcPct val="115000"/>
              </a:lnSpc>
              <a:spcBef>
                <a:spcPts val="0"/>
              </a:spcBef>
              <a:spcAft>
                <a:spcPts val="0"/>
              </a:spcAft>
              <a:buClr>
                <a:srgbClr val="000000"/>
              </a:buClr>
              <a:buSzPts val="1600"/>
              <a:buFont typeface="Times New Roman" panose="02020503050405090304"/>
              <a:buChar char="●"/>
            </a:pPr>
            <a:r>
              <a:rPr lang="en-GB" sz="1600">
                <a:solidFill>
                  <a:srgbClr val="000000"/>
                </a:solidFill>
                <a:latin typeface="Times New Roman" panose="02020503050405090304"/>
                <a:ea typeface="Times New Roman" panose="02020503050405090304"/>
                <a:cs typeface="Times New Roman" panose="02020503050405090304"/>
                <a:sym typeface="Times New Roman" panose="02020503050405090304"/>
              </a:rPr>
              <a:t>Place box with higher weight at the bottom of container</a:t>
            </a:r>
            <a:endParaRPr sz="16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l" rtl="0">
              <a:spcBef>
                <a:spcPts val="0"/>
              </a:spcBef>
              <a:spcAft>
                <a:spcPts val="0"/>
              </a:spcAft>
              <a:buClr>
                <a:srgbClr val="000000"/>
              </a:buClr>
              <a:buSzPts val="1600"/>
              <a:buFont typeface="Times New Roman" panose="02020503050405090304"/>
              <a:buChar char="●"/>
            </a:pPr>
            <a:r>
              <a:rPr lang="en-GB" sz="1600">
                <a:solidFill>
                  <a:srgbClr val="000000"/>
                </a:solidFill>
                <a:latin typeface="Times New Roman" panose="02020503050405090304"/>
                <a:ea typeface="Times New Roman" panose="02020503050405090304"/>
                <a:cs typeface="Times New Roman" panose="02020503050405090304"/>
                <a:sym typeface="Times New Roman" panose="02020503050405090304"/>
              </a:rPr>
              <a:t>Set max weight for each container.</a:t>
            </a:r>
            <a:endParaRPr sz="16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l" rtl="0">
              <a:lnSpc>
                <a:spcPct val="115000"/>
              </a:lnSpc>
              <a:spcBef>
                <a:spcPts val="0"/>
              </a:spcBef>
              <a:spcAft>
                <a:spcPts val="0"/>
              </a:spcAft>
              <a:buClr>
                <a:srgbClr val="000000"/>
              </a:buClr>
              <a:buSzPts val="1600"/>
              <a:buFont typeface="Times New Roman" panose="02020503050405090304"/>
              <a:buChar char="●"/>
            </a:pPr>
            <a:r>
              <a:rPr lang="en-GB" sz="1600">
                <a:solidFill>
                  <a:srgbClr val="000000"/>
                </a:solidFill>
                <a:latin typeface="Times New Roman" panose="02020503050405090304"/>
                <a:ea typeface="Times New Roman" panose="02020503050405090304"/>
                <a:cs typeface="Times New Roman" panose="02020503050405090304"/>
                <a:sym typeface="Times New Roman" panose="02020503050405090304"/>
              </a:rPr>
              <a:t>Stop until all containers are filled up</a:t>
            </a:r>
            <a:endParaRPr sz="16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l" rtl="0">
              <a:lnSpc>
                <a:spcPct val="115000"/>
              </a:lnSpc>
              <a:spcBef>
                <a:spcPts val="0"/>
              </a:spcBef>
              <a:spcAft>
                <a:spcPts val="0"/>
              </a:spcAft>
              <a:buClr>
                <a:srgbClr val="000000"/>
              </a:buClr>
              <a:buSzPts val="1600"/>
              <a:buFont typeface="Times New Roman" panose="02020503050405090304"/>
              <a:buChar char="●"/>
            </a:pPr>
            <a:r>
              <a:rPr lang="en-GB" sz="1600">
                <a:solidFill>
                  <a:srgbClr val="000000"/>
                </a:solidFill>
                <a:latin typeface="Times New Roman" panose="02020503050405090304"/>
                <a:ea typeface="Times New Roman" panose="02020503050405090304"/>
                <a:cs typeface="Times New Roman" panose="02020503050405090304"/>
                <a:sym typeface="Times New Roman" panose="02020503050405090304"/>
              </a:rPr>
              <a:t>Return remaining boxes to the pool</a:t>
            </a:r>
            <a:endParaRPr sz="16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l" rtl="0">
              <a:lnSpc>
                <a:spcPct val="115000"/>
              </a:lnSpc>
              <a:spcBef>
                <a:spcPts val="0"/>
              </a:spcBef>
              <a:spcAft>
                <a:spcPts val="0"/>
              </a:spcAft>
              <a:buClr>
                <a:srgbClr val="000000"/>
              </a:buClr>
              <a:buSzPts val="1600"/>
              <a:buFont typeface="Times New Roman" panose="02020503050405090304"/>
              <a:buChar char="●"/>
            </a:pPr>
            <a:r>
              <a:rPr lang="en-GB" sz="1600">
                <a:solidFill>
                  <a:srgbClr val="000000"/>
                </a:solidFill>
                <a:latin typeface="Times New Roman" panose="02020503050405090304"/>
                <a:ea typeface="Times New Roman" panose="02020503050405090304"/>
                <a:cs typeface="Times New Roman" panose="02020503050405090304"/>
                <a:sym typeface="Times New Roman" panose="02020503050405090304"/>
              </a:rPr>
              <a:t>Formulated</a:t>
            </a:r>
            <a:r>
              <a:rPr lang="en-GB" sz="1600">
                <a:solidFill>
                  <a:srgbClr val="000000"/>
                </a:solidFill>
                <a:latin typeface="Times New Roman" panose="02020503050405090304"/>
                <a:ea typeface="Times New Roman" panose="02020503050405090304"/>
                <a:cs typeface="Times New Roman" panose="02020503050405090304"/>
                <a:sym typeface="Times New Roman" panose="02020503050405090304"/>
              </a:rPr>
              <a:t> 3D visualization and exported detailed output to improve user experience</a:t>
            </a:r>
            <a:endParaRPr sz="16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p:txBody>
      </p:sp>
      <p:pic>
        <p:nvPicPr>
          <p:cNvPr id="250" name="Google Shape;250;p42"/>
          <p:cNvPicPr preferRelativeResize="0"/>
          <p:nvPr/>
        </p:nvPicPr>
        <p:blipFill>
          <a:blip r:embed="rId1"/>
          <a:stretch>
            <a:fillRect/>
          </a:stretch>
        </p:blipFill>
        <p:spPr>
          <a:xfrm>
            <a:off x="3879850" y="391350"/>
            <a:ext cx="2845775" cy="760675"/>
          </a:xfrm>
          <a:prstGeom prst="rect">
            <a:avLst/>
          </a:prstGeom>
          <a:noFill/>
          <a:ln>
            <a:noFill/>
          </a:ln>
        </p:spPr>
      </p:pic>
      <p:pic>
        <p:nvPicPr>
          <p:cNvPr id="251" name="Google Shape;251;p42"/>
          <p:cNvPicPr preferRelativeResize="0"/>
          <p:nvPr/>
        </p:nvPicPr>
        <p:blipFill>
          <a:blip r:embed="rId2"/>
          <a:stretch>
            <a:fillRect/>
          </a:stretch>
        </p:blipFill>
        <p:spPr>
          <a:xfrm>
            <a:off x="5744250" y="1295500"/>
            <a:ext cx="3182224" cy="3401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55" name="Shape 255"/>
        <p:cNvGrpSpPr/>
        <p:nvPr/>
      </p:nvGrpSpPr>
      <p:grpSpPr>
        <a:xfrm>
          <a:off x="0" y="0"/>
          <a:ext cx="0" cy="0"/>
          <a:chOff x="0" y="0"/>
          <a:chExt cx="0" cy="0"/>
        </a:xfrm>
      </p:grpSpPr>
      <p:sp>
        <p:nvSpPr>
          <p:cNvPr id="256" name="Google Shape;256;p43"/>
          <p:cNvSpPr txBox="1"/>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Solution Section III</a:t>
            </a:r>
            <a:endParaRPr>
              <a:latin typeface="Times New Roman" panose="02020503050405090304"/>
              <a:ea typeface="Times New Roman" panose="02020503050405090304"/>
              <a:cs typeface="Times New Roman" panose="02020503050405090304"/>
              <a:sym typeface="Times New Roman" panose="02020503050405090304"/>
            </a:endParaRPr>
          </a:p>
        </p:txBody>
      </p:sp>
      <p:sp>
        <p:nvSpPr>
          <p:cNvPr id="257" name="Google Shape;257;p43"/>
          <p:cNvSpPr txBox="1"/>
          <p:nvPr>
            <p:ph type="body" idx="1"/>
          </p:nvPr>
        </p:nvSpPr>
        <p:spPr>
          <a:xfrm>
            <a:off x="311700" y="1372250"/>
            <a:ext cx="8520600" cy="31965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GB" b="1">
                <a:solidFill>
                  <a:srgbClr val="000000"/>
                </a:solidFill>
                <a:latin typeface="Times New Roman" panose="02020503050405090304"/>
                <a:ea typeface="Times New Roman" panose="02020503050405090304"/>
                <a:cs typeface="Times New Roman" panose="02020503050405090304"/>
                <a:sym typeface="Times New Roman" panose="02020503050405090304"/>
              </a:rPr>
              <a:t>User Interface </a:t>
            </a:r>
            <a:endParaRPr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42900" algn="l" rtl="0">
              <a:lnSpc>
                <a:spcPct val="150000"/>
              </a:lnSpc>
              <a:spcBef>
                <a:spcPts val="1200"/>
              </a:spcBef>
              <a:spcAft>
                <a:spcPts val="0"/>
              </a:spcAft>
              <a:buClr>
                <a:srgbClr val="000000"/>
              </a:buClr>
              <a:buSzPts val="1800"/>
              <a:buFont typeface="Times New Roman" panose="02020503050405090304"/>
              <a:buAutoNum type="arabicPeriod"/>
            </a:pPr>
            <a:r>
              <a:rPr lang="en-GB">
                <a:solidFill>
                  <a:srgbClr val="000000"/>
                </a:solidFill>
                <a:latin typeface="Times New Roman" panose="02020503050405090304"/>
                <a:ea typeface="Times New Roman" panose="02020503050405090304"/>
                <a:cs typeface="Times New Roman" panose="02020503050405090304"/>
                <a:sym typeface="Times New Roman" panose="02020503050405090304"/>
              </a:rPr>
              <a:t>Building the Flask Framework.</a:t>
            </a:r>
            <a:endParaRPr>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42900" algn="l" rtl="0">
              <a:lnSpc>
                <a:spcPct val="150000"/>
              </a:lnSpc>
              <a:spcBef>
                <a:spcPts val="0"/>
              </a:spcBef>
              <a:spcAft>
                <a:spcPts val="0"/>
              </a:spcAft>
              <a:buClr>
                <a:srgbClr val="000000"/>
              </a:buClr>
              <a:buSzPts val="1800"/>
              <a:buFont typeface="Times New Roman" panose="02020503050405090304"/>
              <a:buAutoNum type="arabicPeriod"/>
            </a:pPr>
            <a:r>
              <a:rPr lang="en-GB">
                <a:solidFill>
                  <a:srgbClr val="000000"/>
                </a:solidFill>
                <a:latin typeface="Times New Roman" panose="02020503050405090304"/>
                <a:ea typeface="Times New Roman" panose="02020503050405090304"/>
                <a:cs typeface="Times New Roman" panose="02020503050405090304"/>
                <a:sym typeface="Times New Roman" panose="02020503050405090304"/>
              </a:rPr>
              <a:t>Completed file uploading in the front-end.</a:t>
            </a:r>
            <a:endParaRPr>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42900" algn="l" rtl="0">
              <a:lnSpc>
                <a:spcPct val="150000"/>
              </a:lnSpc>
              <a:spcBef>
                <a:spcPts val="0"/>
              </a:spcBef>
              <a:spcAft>
                <a:spcPts val="0"/>
              </a:spcAft>
              <a:buClr>
                <a:srgbClr val="000000"/>
              </a:buClr>
              <a:buSzPts val="1800"/>
              <a:buFont typeface="Times New Roman" panose="02020503050405090304"/>
              <a:buAutoNum type="arabicPeriod"/>
            </a:pPr>
            <a:r>
              <a:rPr lang="en-GB">
                <a:solidFill>
                  <a:srgbClr val="000000"/>
                </a:solidFill>
                <a:latin typeface="Times New Roman" panose="02020503050405090304"/>
                <a:ea typeface="Times New Roman" panose="02020503050405090304"/>
                <a:cs typeface="Times New Roman" panose="02020503050405090304"/>
                <a:sym typeface="Times New Roman" panose="02020503050405090304"/>
              </a:rPr>
              <a:t>Provide a button to trigger the /run_algorithm route, which will read the uploaded file and run the packaging algorithm.</a:t>
            </a:r>
            <a:endParaRPr>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42900" algn="l" rtl="0">
              <a:lnSpc>
                <a:spcPct val="150000"/>
              </a:lnSpc>
              <a:spcBef>
                <a:spcPts val="0"/>
              </a:spcBef>
              <a:spcAft>
                <a:spcPts val="0"/>
              </a:spcAft>
              <a:buClr>
                <a:srgbClr val="000000"/>
              </a:buClr>
              <a:buSzPts val="1800"/>
              <a:buFont typeface="Times New Roman" panose="02020503050405090304"/>
              <a:buAutoNum type="arabicPeriod"/>
            </a:pPr>
            <a:r>
              <a:rPr lang="en-GB">
                <a:solidFill>
                  <a:srgbClr val="000000"/>
                </a:solidFill>
                <a:latin typeface="Times New Roman" panose="02020503050405090304"/>
                <a:ea typeface="Times New Roman" panose="02020503050405090304"/>
                <a:cs typeface="Times New Roman" panose="02020503050405090304"/>
                <a:sym typeface="Times New Roman" panose="02020503050405090304"/>
              </a:rPr>
              <a:t>An interaction page is formed that eventually provides a 3D graphical display for visualizing the packing of cargo and boxes.</a:t>
            </a:r>
            <a:endParaRPr>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25" name="Shape 125"/>
        <p:cNvGrpSpPr/>
        <p:nvPr/>
      </p:nvGrpSpPr>
      <p:grpSpPr>
        <a:xfrm>
          <a:off x="0" y="0"/>
          <a:ext cx="0" cy="0"/>
          <a:chOff x="0" y="0"/>
          <a:chExt cx="0" cy="0"/>
        </a:xfrm>
      </p:grpSpPr>
      <p:sp>
        <p:nvSpPr>
          <p:cNvPr id="126" name="Google Shape;126;p26"/>
          <p:cNvSpPr txBox="1"/>
          <p:nvPr>
            <p:ph type="title"/>
          </p:nvPr>
        </p:nvSpPr>
        <p:spPr>
          <a:xfrm>
            <a:off x="311700" y="298675"/>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Table of Content </a:t>
            </a:r>
            <a:endParaRPr>
              <a:latin typeface="Times New Roman" panose="02020503050405090304"/>
              <a:ea typeface="Times New Roman" panose="02020503050405090304"/>
              <a:cs typeface="Times New Roman" panose="02020503050405090304"/>
              <a:sym typeface="Times New Roman" panose="02020503050405090304"/>
            </a:endParaRPr>
          </a:p>
        </p:txBody>
      </p:sp>
      <p:sp>
        <p:nvSpPr>
          <p:cNvPr id="127" name="Google Shape;127;p26"/>
          <p:cNvSpPr txBox="1"/>
          <p:nvPr>
            <p:ph type="body" idx="1"/>
          </p:nvPr>
        </p:nvSpPr>
        <p:spPr>
          <a:xfrm>
            <a:off x="311700" y="924778"/>
            <a:ext cx="8520600" cy="3879600"/>
          </a:xfrm>
          <a:prstGeom prst="rect">
            <a:avLst/>
          </a:prstGeom>
        </p:spPr>
        <p:txBody>
          <a:bodyPr spcFirstLastPara="1" wrap="square" lIns="91425" tIns="91425" rIns="91425" bIns="91425" anchor="t" anchorCtr="0">
            <a:noAutofit/>
          </a:bodyPr>
          <a:lstStyle/>
          <a:p>
            <a:pPr marL="457200" lvl="0" indent="-312420" algn="l" rtl="0">
              <a:lnSpc>
                <a:spcPct val="115000"/>
              </a:lnSpc>
              <a:spcBef>
                <a:spcPts val="500"/>
              </a:spcBef>
              <a:spcAft>
                <a:spcPts val="0"/>
              </a:spcAft>
              <a:buClr>
                <a:srgbClr val="000000"/>
              </a:buClr>
              <a:buSzPts val="1316"/>
              <a:buFont typeface="Times New Roman" panose="02020503050405090304"/>
              <a:buChar char="●"/>
            </a:pPr>
            <a:r>
              <a:rPr lang="en-GB" sz="1315" b="1">
                <a:solidFill>
                  <a:srgbClr val="000000"/>
                </a:solidFill>
                <a:latin typeface="Times New Roman" panose="02020503050405090304"/>
                <a:ea typeface="Times New Roman" panose="02020503050405090304"/>
                <a:cs typeface="Times New Roman" panose="02020503050405090304"/>
                <a:sym typeface="Times New Roman" panose="02020503050405090304"/>
              </a:rPr>
              <a:t>Research Question</a:t>
            </a:r>
            <a:endParaRPr sz="1315"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292735" algn="l" rtl="0">
              <a:lnSpc>
                <a:spcPct val="115000"/>
              </a:lnSpc>
              <a:spcBef>
                <a:spcPts val="500"/>
              </a:spcBef>
              <a:spcAft>
                <a:spcPts val="0"/>
              </a:spcAft>
              <a:buClr>
                <a:srgbClr val="000000"/>
              </a:buClr>
              <a:buSzPts val="1006"/>
              <a:buFont typeface="Times New Roman" panose="02020503050405090304"/>
              <a:buChar char="○"/>
            </a:pPr>
            <a:r>
              <a:rPr lang="en-GB" sz="1005">
                <a:solidFill>
                  <a:srgbClr val="000000"/>
                </a:solidFill>
                <a:latin typeface="Times New Roman" panose="02020503050405090304"/>
                <a:ea typeface="Times New Roman" panose="02020503050405090304"/>
                <a:cs typeface="Times New Roman" panose="02020503050405090304"/>
                <a:sym typeface="Times New Roman" panose="02020503050405090304"/>
              </a:rPr>
              <a:t>How to use the weight and volume data of items to optimize aircraft  space allocation and inventory management?</a:t>
            </a:r>
            <a:endParaRPr sz="100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2420" algn="l" rtl="0">
              <a:lnSpc>
                <a:spcPct val="115000"/>
              </a:lnSpc>
              <a:spcBef>
                <a:spcPts val="500"/>
              </a:spcBef>
              <a:spcAft>
                <a:spcPts val="0"/>
              </a:spcAft>
              <a:buClr>
                <a:srgbClr val="000000"/>
              </a:buClr>
              <a:buSzPts val="1316"/>
              <a:buFont typeface="Times New Roman" panose="02020503050405090304"/>
              <a:buChar char="●"/>
            </a:pPr>
            <a:r>
              <a:rPr lang="en-GB" sz="1315" b="1">
                <a:solidFill>
                  <a:srgbClr val="000000"/>
                </a:solidFill>
                <a:latin typeface="Times New Roman" panose="02020503050405090304"/>
                <a:ea typeface="Times New Roman" panose="02020503050405090304"/>
                <a:cs typeface="Times New Roman" panose="02020503050405090304"/>
                <a:sym typeface="Times New Roman" panose="02020503050405090304"/>
              </a:rPr>
              <a:t>Business Understanding</a:t>
            </a:r>
            <a:endParaRPr sz="1315"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292735" algn="l" rtl="0">
              <a:lnSpc>
                <a:spcPct val="115000"/>
              </a:lnSpc>
              <a:spcBef>
                <a:spcPts val="500"/>
              </a:spcBef>
              <a:spcAft>
                <a:spcPts val="0"/>
              </a:spcAft>
              <a:buClr>
                <a:srgbClr val="000000"/>
              </a:buClr>
              <a:buSzPts val="1006"/>
              <a:buFont typeface="Times New Roman" panose="02020503050405090304"/>
              <a:buChar char="○"/>
            </a:pPr>
            <a:r>
              <a:rPr lang="en-GB" sz="1005">
                <a:solidFill>
                  <a:srgbClr val="000000"/>
                </a:solidFill>
                <a:latin typeface="Times New Roman" panose="02020503050405090304"/>
                <a:ea typeface="Times New Roman" panose="02020503050405090304"/>
                <a:cs typeface="Times New Roman" panose="02020503050405090304"/>
                <a:sym typeface="Times New Roman" panose="02020503050405090304"/>
              </a:rPr>
              <a:t>Insights into industry competitors and status</a:t>
            </a:r>
            <a:endParaRPr sz="100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2420" algn="l" rtl="0">
              <a:lnSpc>
                <a:spcPct val="115000"/>
              </a:lnSpc>
              <a:spcBef>
                <a:spcPts val="500"/>
              </a:spcBef>
              <a:spcAft>
                <a:spcPts val="0"/>
              </a:spcAft>
              <a:buClr>
                <a:srgbClr val="000000"/>
              </a:buClr>
              <a:buSzPts val="1316"/>
              <a:buFont typeface="Times New Roman" panose="02020503050405090304"/>
              <a:buChar char="●"/>
            </a:pPr>
            <a:r>
              <a:rPr lang="en-GB" sz="1315" b="1">
                <a:solidFill>
                  <a:srgbClr val="000000"/>
                </a:solidFill>
                <a:latin typeface="Times New Roman" panose="02020503050405090304"/>
                <a:ea typeface="Times New Roman" panose="02020503050405090304"/>
                <a:cs typeface="Times New Roman" panose="02020503050405090304"/>
                <a:sym typeface="Times New Roman" panose="02020503050405090304"/>
              </a:rPr>
              <a:t>Project Understanding</a:t>
            </a:r>
            <a:endParaRPr sz="1315"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292735" algn="l" rtl="0">
              <a:lnSpc>
                <a:spcPct val="115000"/>
              </a:lnSpc>
              <a:spcBef>
                <a:spcPts val="500"/>
              </a:spcBef>
              <a:spcAft>
                <a:spcPts val="0"/>
              </a:spcAft>
              <a:buClr>
                <a:srgbClr val="000000"/>
              </a:buClr>
              <a:buSzPts val="1006"/>
              <a:buFont typeface="Times New Roman" panose="02020503050405090304"/>
              <a:buChar char="○"/>
            </a:pPr>
            <a:r>
              <a:rPr lang="en-GB" sz="1005">
                <a:solidFill>
                  <a:srgbClr val="000000"/>
                </a:solidFill>
                <a:latin typeface="Times New Roman" panose="02020503050405090304"/>
                <a:ea typeface="Times New Roman" panose="02020503050405090304"/>
                <a:cs typeface="Times New Roman" panose="02020503050405090304"/>
                <a:sym typeface="Times New Roman" panose="02020503050405090304"/>
              </a:rPr>
              <a:t>Project evaluation and description</a:t>
            </a:r>
            <a:endParaRPr sz="100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2420" algn="l" rtl="0">
              <a:lnSpc>
                <a:spcPct val="115000"/>
              </a:lnSpc>
              <a:spcBef>
                <a:spcPts val="500"/>
              </a:spcBef>
              <a:spcAft>
                <a:spcPts val="0"/>
              </a:spcAft>
              <a:buClr>
                <a:srgbClr val="000000"/>
              </a:buClr>
              <a:buSzPts val="1316"/>
              <a:buFont typeface="Times New Roman" panose="02020503050405090304"/>
              <a:buChar char="●"/>
            </a:pPr>
            <a:r>
              <a:rPr lang="en-GB" sz="1315" b="1">
                <a:solidFill>
                  <a:srgbClr val="000000"/>
                </a:solidFill>
                <a:latin typeface="Times New Roman" panose="02020503050405090304"/>
                <a:ea typeface="Times New Roman" panose="02020503050405090304"/>
                <a:cs typeface="Times New Roman" panose="02020503050405090304"/>
                <a:sym typeface="Times New Roman" panose="02020503050405090304"/>
              </a:rPr>
              <a:t>EDA and Data Treatment</a:t>
            </a:r>
            <a:endParaRPr sz="1315"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292735" algn="l" rtl="0">
              <a:lnSpc>
                <a:spcPct val="115000"/>
              </a:lnSpc>
              <a:spcBef>
                <a:spcPts val="500"/>
              </a:spcBef>
              <a:spcAft>
                <a:spcPts val="0"/>
              </a:spcAft>
              <a:buClr>
                <a:srgbClr val="000000"/>
              </a:buClr>
              <a:buSzPts val="1006"/>
              <a:buFont typeface="Times New Roman" panose="02020503050405090304"/>
              <a:buChar char="○"/>
            </a:pPr>
            <a:r>
              <a:rPr lang="en-GB" sz="1005">
                <a:solidFill>
                  <a:srgbClr val="000000"/>
                </a:solidFill>
                <a:latin typeface="Times New Roman" panose="02020503050405090304"/>
                <a:ea typeface="Times New Roman" panose="02020503050405090304"/>
                <a:cs typeface="Times New Roman" panose="02020503050405090304"/>
                <a:sym typeface="Times New Roman" panose="02020503050405090304"/>
              </a:rPr>
              <a:t>Preprocess the data and then analyze it through visualization</a:t>
            </a:r>
            <a:endParaRPr sz="100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2420" algn="l" rtl="0">
              <a:lnSpc>
                <a:spcPct val="115000"/>
              </a:lnSpc>
              <a:spcBef>
                <a:spcPts val="500"/>
              </a:spcBef>
              <a:spcAft>
                <a:spcPts val="0"/>
              </a:spcAft>
              <a:buClr>
                <a:srgbClr val="000000"/>
              </a:buClr>
              <a:buSzPts val="1316"/>
              <a:buFont typeface="Times New Roman" panose="02020503050405090304"/>
              <a:buChar char="●"/>
            </a:pPr>
            <a:r>
              <a:rPr lang="en-GB" sz="1315" b="1">
                <a:solidFill>
                  <a:srgbClr val="000000"/>
                </a:solidFill>
                <a:latin typeface="Times New Roman" panose="02020503050405090304"/>
                <a:ea typeface="Times New Roman" panose="02020503050405090304"/>
                <a:cs typeface="Times New Roman" panose="02020503050405090304"/>
                <a:sym typeface="Times New Roman" panose="02020503050405090304"/>
              </a:rPr>
              <a:t>Modeling Approach</a:t>
            </a:r>
            <a:endParaRPr sz="1315"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292735" algn="l" rtl="0">
              <a:lnSpc>
                <a:spcPct val="115000"/>
              </a:lnSpc>
              <a:spcBef>
                <a:spcPts val="500"/>
              </a:spcBef>
              <a:spcAft>
                <a:spcPts val="0"/>
              </a:spcAft>
              <a:buClr>
                <a:srgbClr val="000000"/>
              </a:buClr>
              <a:buSzPts val="1006"/>
              <a:buFont typeface="Times New Roman" panose="02020503050405090304"/>
              <a:buChar char="○"/>
            </a:pPr>
            <a:r>
              <a:rPr lang="en-GB" sz="1005">
                <a:solidFill>
                  <a:srgbClr val="000000"/>
                </a:solidFill>
                <a:latin typeface="Times New Roman" panose="02020503050405090304"/>
                <a:ea typeface="Times New Roman" panose="02020503050405090304"/>
                <a:cs typeface="Times New Roman" panose="02020503050405090304"/>
                <a:sym typeface="Times New Roman" panose="02020503050405090304"/>
              </a:rPr>
              <a:t>Describe the model and specific methods that will be used</a:t>
            </a:r>
            <a:endParaRPr sz="1005"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2420" algn="l" rtl="0">
              <a:lnSpc>
                <a:spcPct val="115000"/>
              </a:lnSpc>
              <a:spcBef>
                <a:spcPts val="500"/>
              </a:spcBef>
              <a:spcAft>
                <a:spcPts val="0"/>
              </a:spcAft>
              <a:buClr>
                <a:srgbClr val="000000"/>
              </a:buClr>
              <a:buSzPts val="1316"/>
              <a:buFont typeface="Times New Roman" panose="02020503050405090304"/>
              <a:buChar char="●"/>
            </a:pPr>
            <a:r>
              <a:rPr lang="en-GB" sz="1315" b="1">
                <a:solidFill>
                  <a:srgbClr val="000000"/>
                </a:solidFill>
                <a:latin typeface="Times New Roman" panose="02020503050405090304"/>
                <a:ea typeface="Times New Roman" panose="02020503050405090304"/>
                <a:cs typeface="Times New Roman" panose="02020503050405090304"/>
                <a:sym typeface="Times New Roman" panose="02020503050405090304"/>
              </a:rPr>
              <a:t>Progress Description &amp; Demo</a:t>
            </a:r>
            <a:endParaRPr sz="1315"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292735" algn="l" rtl="0">
              <a:lnSpc>
                <a:spcPct val="115000"/>
              </a:lnSpc>
              <a:spcBef>
                <a:spcPts val="500"/>
              </a:spcBef>
              <a:spcAft>
                <a:spcPts val="0"/>
              </a:spcAft>
              <a:buClr>
                <a:srgbClr val="000000"/>
              </a:buClr>
              <a:buSzPts val="1006"/>
              <a:buFont typeface="Times New Roman" panose="02020503050405090304"/>
              <a:buChar char="○"/>
            </a:pPr>
            <a:r>
              <a:rPr lang="en-GB" sz="1005">
                <a:solidFill>
                  <a:srgbClr val="000000"/>
                </a:solidFill>
                <a:latin typeface="Times New Roman" panose="02020503050405090304"/>
                <a:ea typeface="Times New Roman" panose="02020503050405090304"/>
                <a:cs typeface="Times New Roman" panose="02020503050405090304"/>
                <a:sym typeface="Times New Roman" panose="02020503050405090304"/>
              </a:rPr>
              <a:t>Presented  a schedule of deliverables and standards for deliverables</a:t>
            </a:r>
            <a:endParaRPr sz="100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2420" algn="l" rtl="0">
              <a:spcBef>
                <a:spcPts val="500"/>
              </a:spcBef>
              <a:spcAft>
                <a:spcPts val="0"/>
              </a:spcAft>
              <a:buClr>
                <a:srgbClr val="000000"/>
              </a:buClr>
              <a:buSzPts val="1316"/>
              <a:buFont typeface="Times New Roman" panose="02020503050405090304"/>
              <a:buChar char="●"/>
            </a:pPr>
            <a:r>
              <a:rPr lang="en-GB" sz="1315" b="1">
                <a:solidFill>
                  <a:srgbClr val="000000"/>
                </a:solidFill>
                <a:latin typeface="Times New Roman" panose="02020503050405090304"/>
                <a:ea typeface="Times New Roman" panose="02020503050405090304"/>
                <a:cs typeface="Times New Roman" panose="02020503050405090304"/>
                <a:sym typeface="Times New Roman" panose="02020503050405090304"/>
              </a:rPr>
              <a:t>Development &amp; </a:t>
            </a:r>
            <a:r>
              <a:rPr lang="en-GB" sz="1315" b="1">
                <a:solidFill>
                  <a:srgbClr val="000000"/>
                </a:solidFill>
                <a:latin typeface="Times New Roman" panose="02020503050405090304"/>
                <a:ea typeface="Times New Roman" panose="02020503050405090304"/>
                <a:cs typeface="Times New Roman" panose="02020503050405090304"/>
                <a:sym typeface="Times New Roman" panose="02020503050405090304"/>
              </a:rPr>
              <a:t>Recommendations</a:t>
            </a:r>
            <a:endParaRPr sz="1315"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292735" algn="l" rtl="0">
              <a:spcBef>
                <a:spcPts val="500"/>
              </a:spcBef>
              <a:spcAft>
                <a:spcPts val="0"/>
              </a:spcAft>
              <a:buClr>
                <a:srgbClr val="000000"/>
              </a:buClr>
              <a:buSzPts val="1006"/>
              <a:buFont typeface="Times New Roman" panose="02020503050405090304"/>
              <a:buChar char="○"/>
            </a:pPr>
            <a:r>
              <a:rPr lang="en-GB" sz="1005">
                <a:solidFill>
                  <a:srgbClr val="000000"/>
                </a:solidFill>
                <a:latin typeface="Times New Roman" panose="02020503050405090304"/>
                <a:ea typeface="Times New Roman" panose="02020503050405090304"/>
                <a:cs typeface="Times New Roman" panose="02020503050405090304"/>
                <a:sym typeface="Times New Roman" panose="02020503050405090304"/>
              </a:rPr>
              <a:t>Indicated current limitations and real-life recommendations </a:t>
            </a:r>
            <a:endParaRPr sz="100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914400" lvl="0" indent="0" algn="l" rtl="0">
              <a:lnSpc>
                <a:spcPct val="115000"/>
              </a:lnSpc>
              <a:spcBef>
                <a:spcPts val="500"/>
              </a:spcBef>
              <a:spcAft>
                <a:spcPts val="0"/>
              </a:spcAft>
              <a:buNone/>
            </a:pPr>
            <a:endParaRPr sz="100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500"/>
              </a:spcBef>
              <a:spcAft>
                <a:spcPts val="1200"/>
              </a:spcAft>
              <a:buSzPts val="852"/>
              <a:buNone/>
            </a:pPr>
            <a:endParaRPr sz="129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61" name="Shape 261"/>
        <p:cNvGrpSpPr/>
        <p:nvPr/>
      </p:nvGrpSpPr>
      <p:grpSpPr>
        <a:xfrm>
          <a:off x="0" y="0"/>
          <a:ext cx="0" cy="0"/>
          <a:chOff x="0" y="0"/>
          <a:chExt cx="0" cy="0"/>
        </a:xfrm>
      </p:grpSpPr>
      <p:sp>
        <p:nvSpPr>
          <p:cNvPr id="262" name="Google Shape;262;p44"/>
          <p:cNvSpPr txBox="1"/>
          <p:nvPr>
            <p:ph type="title"/>
          </p:nvPr>
        </p:nvSpPr>
        <p:spPr>
          <a:xfrm>
            <a:off x="311700" y="391350"/>
            <a:ext cx="91989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2780">
                <a:latin typeface="Times New Roman" panose="02020503050405090304"/>
                <a:ea typeface="Times New Roman" panose="02020503050405090304"/>
                <a:cs typeface="Times New Roman" panose="02020503050405090304"/>
                <a:sym typeface="Times New Roman" panose="02020503050405090304"/>
              </a:rPr>
              <a:t>Clarification for Inputs and Outputs</a:t>
            </a:r>
            <a:endParaRPr sz="2780">
              <a:latin typeface="Times New Roman" panose="02020503050405090304"/>
              <a:ea typeface="Times New Roman" panose="02020503050405090304"/>
              <a:cs typeface="Times New Roman" panose="02020503050405090304"/>
              <a:sym typeface="Times New Roman" panose="02020503050405090304"/>
            </a:endParaRPr>
          </a:p>
        </p:txBody>
      </p:sp>
      <p:sp>
        <p:nvSpPr>
          <p:cNvPr id="263" name="Google Shape;263;p44"/>
          <p:cNvSpPr txBox="1"/>
          <p:nvPr>
            <p:ph type="body" idx="1"/>
          </p:nvPr>
        </p:nvSpPr>
        <p:spPr>
          <a:xfrm>
            <a:off x="311700" y="1152475"/>
            <a:ext cx="3830100" cy="2308200"/>
          </a:xfrm>
          <a:prstGeom prst="rect">
            <a:avLst/>
          </a:prstGeom>
        </p:spPr>
        <p:txBody>
          <a:bodyPr spcFirstLastPara="1" wrap="square" lIns="91425" tIns="91425" rIns="91425" bIns="91425" anchor="t" anchorCtr="0">
            <a:normAutofit lnSpcReduction="20000"/>
          </a:bodyPr>
          <a:lstStyle/>
          <a:p>
            <a:pPr marL="0" lvl="0" indent="0" algn="ctr" rtl="0">
              <a:lnSpc>
                <a:spcPct val="200000"/>
              </a:lnSpc>
              <a:spcBef>
                <a:spcPts val="0"/>
              </a:spcBef>
              <a:spcAft>
                <a:spcPts val="0"/>
              </a:spcAft>
              <a:buNone/>
            </a:pPr>
            <a:r>
              <a:rPr lang="en-GB" b="1">
                <a:solidFill>
                  <a:srgbClr val="000000"/>
                </a:solidFill>
                <a:latin typeface="Times New Roman" panose="02020503050405090304"/>
                <a:ea typeface="Times New Roman" panose="02020503050405090304"/>
                <a:cs typeface="Times New Roman" panose="02020503050405090304"/>
                <a:sym typeface="Times New Roman" panose="02020503050405090304"/>
              </a:rPr>
              <a:t>Input (for flask)</a:t>
            </a:r>
            <a:endParaRPr sz="1500" strike="sngStrike">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3850" algn="l" rtl="0">
              <a:lnSpc>
                <a:spcPct val="200000"/>
              </a:lnSpc>
              <a:spcBef>
                <a:spcPts val="1200"/>
              </a:spcBef>
              <a:spcAft>
                <a:spcPts val="0"/>
              </a:spcAft>
              <a:buClr>
                <a:srgbClr val="000000"/>
              </a:buClr>
              <a:buSzPts val="1500"/>
              <a:buFont typeface="Times New Roman" panose="02020503050405090304"/>
              <a:buChar char="●"/>
            </a:pP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A CSV file containing items awaiting to be loaded (Exact format as provided in the sample data)</a:t>
            </a:r>
            <a:endParaRPr sz="15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l" rtl="0">
              <a:lnSpc>
                <a:spcPct val="150000"/>
              </a:lnSpc>
              <a:spcBef>
                <a:spcPts val="0"/>
              </a:spcBef>
              <a:spcAft>
                <a:spcPts val="0"/>
              </a:spcAft>
              <a:buNone/>
            </a:pPr>
            <a:endParaRPr sz="15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p:txBody>
      </p:sp>
      <p:sp>
        <p:nvSpPr>
          <p:cNvPr id="264" name="Google Shape;264;p44"/>
          <p:cNvSpPr txBox="1"/>
          <p:nvPr>
            <p:ph type="body" idx="1"/>
          </p:nvPr>
        </p:nvSpPr>
        <p:spPr>
          <a:xfrm>
            <a:off x="4732900" y="1152475"/>
            <a:ext cx="3830100" cy="3378900"/>
          </a:xfrm>
          <a:prstGeom prst="rect">
            <a:avLst/>
          </a:prstGeom>
          <a:ln>
            <a:noFill/>
          </a:ln>
        </p:spPr>
        <p:txBody>
          <a:bodyPr spcFirstLastPara="1" wrap="square" lIns="91425" tIns="91425" rIns="91425" bIns="91425" anchor="t" anchorCtr="0">
            <a:normAutofit fontScale="70000" lnSpcReduction="20000"/>
          </a:bodyPr>
          <a:lstStyle/>
          <a:p>
            <a:pPr marL="0" lvl="0" indent="0" algn="ctr" rtl="0">
              <a:lnSpc>
                <a:spcPct val="200000"/>
              </a:lnSpc>
              <a:spcBef>
                <a:spcPts val="0"/>
              </a:spcBef>
              <a:spcAft>
                <a:spcPts val="0"/>
              </a:spcAft>
              <a:buNone/>
            </a:pPr>
            <a:r>
              <a:rPr lang="en-GB" sz="2585" b="1">
                <a:solidFill>
                  <a:srgbClr val="000000"/>
                </a:solidFill>
                <a:latin typeface="Times New Roman" panose="02020503050405090304"/>
                <a:ea typeface="Times New Roman" panose="02020503050405090304"/>
                <a:cs typeface="Times New Roman" panose="02020503050405090304"/>
                <a:sym typeface="Times New Roman" panose="02020503050405090304"/>
              </a:rPr>
              <a:t>Output</a:t>
            </a:r>
            <a:endParaRPr sz="2585"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2420" algn="l" rtl="0">
              <a:lnSpc>
                <a:spcPct val="200000"/>
              </a:lnSpc>
              <a:spcBef>
                <a:spcPts val="1200"/>
              </a:spcBef>
              <a:spcAft>
                <a:spcPts val="0"/>
              </a:spcAft>
              <a:buClr>
                <a:srgbClr val="000000"/>
              </a:buClr>
              <a:buSzPct val="100000"/>
              <a:buFont typeface="Times New Roman" panose="02020503050405090304"/>
              <a:buChar char="●"/>
            </a:pPr>
            <a:r>
              <a:rPr lang="en-GB" sz="1890">
                <a:solidFill>
                  <a:srgbClr val="000000"/>
                </a:solidFill>
                <a:latin typeface="Times New Roman" panose="02020503050405090304"/>
                <a:ea typeface="Times New Roman" panose="02020503050405090304"/>
                <a:cs typeface="Times New Roman" panose="02020503050405090304"/>
                <a:sym typeface="Times New Roman" panose="02020503050405090304"/>
              </a:rPr>
              <a:t>Display Items with awb no. in Each Container</a:t>
            </a:r>
            <a:endParaRPr sz="189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2420" algn="l" rtl="0">
              <a:lnSpc>
                <a:spcPct val="200000"/>
              </a:lnSpc>
              <a:spcBef>
                <a:spcPts val="0"/>
              </a:spcBef>
              <a:spcAft>
                <a:spcPts val="0"/>
              </a:spcAft>
              <a:buClr>
                <a:srgbClr val="000000"/>
              </a:buClr>
              <a:buSzPct val="100000"/>
              <a:buFont typeface="Times New Roman" panose="02020503050405090304"/>
              <a:buChar char="●"/>
            </a:pPr>
            <a:r>
              <a:rPr lang="en-GB" sz="1890">
                <a:solidFill>
                  <a:srgbClr val="000000"/>
                </a:solidFill>
                <a:latin typeface="Times New Roman" panose="02020503050405090304"/>
                <a:ea typeface="Times New Roman" panose="02020503050405090304"/>
                <a:cs typeface="Times New Roman" panose="02020503050405090304"/>
                <a:sym typeface="Times New Roman" panose="02020503050405090304"/>
              </a:rPr>
              <a:t>Display Chargeable Weight and Relative Metrics of Each Container</a:t>
            </a:r>
            <a:endParaRPr sz="189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2420" algn="l" rtl="0">
              <a:lnSpc>
                <a:spcPct val="200000"/>
              </a:lnSpc>
              <a:spcBef>
                <a:spcPts val="0"/>
              </a:spcBef>
              <a:spcAft>
                <a:spcPts val="0"/>
              </a:spcAft>
              <a:buClr>
                <a:srgbClr val="000000"/>
              </a:buClr>
              <a:buSzPct val="100000"/>
              <a:buFont typeface="Times New Roman" panose="02020503050405090304"/>
              <a:buChar char="●"/>
            </a:pPr>
            <a:r>
              <a:rPr lang="en-GB" sz="1890" b="1">
                <a:solidFill>
                  <a:srgbClr val="000000"/>
                </a:solidFill>
                <a:latin typeface="Times New Roman" panose="02020503050405090304"/>
                <a:ea typeface="Times New Roman" panose="02020503050405090304"/>
                <a:cs typeface="Times New Roman" panose="02020503050405090304"/>
                <a:sym typeface="Times New Roman" panose="02020503050405090304"/>
              </a:rPr>
              <a:t>Success Criteria</a:t>
            </a:r>
            <a:r>
              <a:rPr lang="en-GB" sz="1890">
                <a:solidFill>
                  <a:srgbClr val="000000"/>
                </a:solidFill>
                <a:latin typeface="Times New Roman" panose="02020503050405090304"/>
                <a:ea typeface="Times New Roman" panose="02020503050405090304"/>
                <a:cs typeface="Times New Roman" panose="02020503050405090304"/>
                <a:sym typeface="Times New Roman" panose="02020503050405090304"/>
              </a:rPr>
              <a:t>: weight utilization rate &amp; space utilization rate</a:t>
            </a:r>
            <a:endParaRPr sz="189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2420" algn="l" rtl="0">
              <a:lnSpc>
                <a:spcPct val="200000"/>
              </a:lnSpc>
              <a:spcBef>
                <a:spcPts val="0"/>
              </a:spcBef>
              <a:spcAft>
                <a:spcPts val="0"/>
              </a:spcAft>
              <a:buClr>
                <a:srgbClr val="000000"/>
              </a:buClr>
              <a:buSzPct val="100000"/>
              <a:buFont typeface="Times New Roman" panose="02020503050405090304"/>
              <a:buChar char="●"/>
            </a:pPr>
            <a:r>
              <a:rPr lang="en-GB" sz="1890">
                <a:solidFill>
                  <a:srgbClr val="000000"/>
                </a:solidFill>
                <a:latin typeface="Times New Roman" panose="02020503050405090304"/>
                <a:ea typeface="Times New Roman" panose="02020503050405090304"/>
                <a:cs typeface="Times New Roman" panose="02020503050405090304"/>
                <a:sym typeface="Times New Roman" panose="02020503050405090304"/>
              </a:rPr>
              <a:t>Data Visual (Lower Deck + Main Deck)</a:t>
            </a:r>
            <a:endParaRPr sz="189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1200"/>
              </a:spcBef>
              <a:spcAft>
                <a:spcPts val="1200"/>
              </a:spcAft>
              <a:buNone/>
            </a:pPr>
            <a:endParaRPr>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p:txBody>
      </p:sp>
      <p:pic>
        <p:nvPicPr>
          <p:cNvPr id="265" name="Google Shape;265;p44"/>
          <p:cNvPicPr preferRelativeResize="0"/>
          <p:nvPr/>
        </p:nvPicPr>
        <p:blipFill>
          <a:blip r:embed="rId1"/>
          <a:stretch>
            <a:fillRect/>
          </a:stretch>
        </p:blipFill>
        <p:spPr>
          <a:xfrm>
            <a:off x="425600" y="3997300"/>
            <a:ext cx="8179649" cy="892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69" name="Shape 269"/>
        <p:cNvGrpSpPr/>
        <p:nvPr/>
      </p:nvGrpSpPr>
      <p:grpSpPr>
        <a:xfrm>
          <a:off x="0" y="0"/>
          <a:ext cx="0" cy="0"/>
          <a:chOff x="0" y="0"/>
          <a:chExt cx="0" cy="0"/>
        </a:xfrm>
      </p:grpSpPr>
      <p:sp>
        <p:nvSpPr>
          <p:cNvPr id="270" name="Google Shape;270;p45"/>
          <p:cNvSpPr txBox="1"/>
          <p:nvPr>
            <p:ph type="title"/>
          </p:nvPr>
        </p:nvSpPr>
        <p:spPr>
          <a:xfrm>
            <a:off x="1512150" y="1842000"/>
            <a:ext cx="6119700" cy="1459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6680">
                <a:latin typeface="Times New Roman" panose="02020503050405090304"/>
                <a:ea typeface="Times New Roman" panose="02020503050405090304"/>
                <a:cs typeface="Times New Roman" panose="02020503050405090304"/>
                <a:sym typeface="Times New Roman" panose="02020503050405090304"/>
              </a:rPr>
              <a:t>Quick </a:t>
            </a:r>
            <a:r>
              <a:rPr lang="en-GB" sz="6680">
                <a:latin typeface="Times New Roman" panose="02020503050405090304"/>
                <a:ea typeface="Times New Roman" panose="02020503050405090304"/>
                <a:cs typeface="Times New Roman" panose="02020503050405090304"/>
                <a:sym typeface="Times New Roman" panose="02020503050405090304"/>
              </a:rPr>
              <a:t>Demo</a:t>
            </a:r>
            <a:endParaRPr sz="6680">
              <a:latin typeface="Times New Roman" panose="02020503050405090304"/>
              <a:ea typeface="Times New Roman" panose="02020503050405090304"/>
              <a:cs typeface="Times New Roman" panose="02020503050405090304"/>
              <a:sym typeface="Times New Roman" panose="02020503050405090304"/>
            </a:endParaRPr>
          </a:p>
          <a:p>
            <a:pPr marL="0" lvl="0" indent="0" algn="ctr" rtl="0">
              <a:spcBef>
                <a:spcPts val="0"/>
              </a:spcBef>
              <a:spcAft>
                <a:spcPts val="0"/>
              </a:spcAft>
              <a:buSzPts val="990"/>
              <a:buNone/>
            </a:pPr>
            <a:r>
              <a:rPr lang="en-GB" sz="1400">
                <a:solidFill>
                  <a:srgbClr val="000000"/>
                </a:solidFill>
                <a:latin typeface="Times New Roman" panose="02020503050405090304"/>
                <a:ea typeface="Times New Roman" panose="02020503050405090304"/>
                <a:cs typeface="Times New Roman" panose="02020503050405090304"/>
                <a:sym typeface="Times New Roman" panose="02020503050405090304"/>
              </a:rPr>
              <a:t>Scenario: MIA-SDQ from 1.1-1.6</a:t>
            </a:r>
            <a:endParaRPr sz="14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sp>
        <p:nvSpPr>
          <p:cNvPr id="275" name="Google Shape;275;p46"/>
          <p:cNvSpPr txBox="1"/>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Development &amp; Recommendation</a:t>
            </a:r>
            <a:endParaRPr>
              <a:latin typeface="Times New Roman" panose="02020503050405090304"/>
              <a:ea typeface="Times New Roman" panose="02020503050405090304"/>
              <a:cs typeface="Times New Roman" panose="02020503050405090304"/>
              <a:sym typeface="Times New Roman" panose="02020503050405090304"/>
            </a:endParaRPr>
          </a:p>
        </p:txBody>
      </p:sp>
      <p:sp>
        <p:nvSpPr>
          <p:cNvPr id="276" name="Google Shape;276;p46"/>
          <p:cNvSpPr txBox="1"/>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42900" algn="l" rtl="0">
              <a:lnSpc>
                <a:spcPct val="115000"/>
              </a:lnSpc>
              <a:spcBef>
                <a:spcPts val="0"/>
              </a:spcBef>
              <a:spcAft>
                <a:spcPts val="0"/>
              </a:spcAft>
              <a:buClr>
                <a:srgbClr val="000000"/>
              </a:buClr>
              <a:buSzPts val="1800"/>
              <a:buFont typeface="Times New Roman" panose="02020503050405090304"/>
              <a:buAutoNum type="arabicPeriod"/>
            </a:pPr>
            <a:r>
              <a:rPr lang="en-GB" b="1">
                <a:solidFill>
                  <a:srgbClr val="000000"/>
                </a:solidFill>
                <a:latin typeface="Times New Roman" panose="02020503050405090304"/>
                <a:ea typeface="Times New Roman" panose="02020503050405090304"/>
                <a:cs typeface="Times New Roman" panose="02020503050405090304"/>
                <a:sym typeface="Times New Roman" panose="02020503050405090304"/>
              </a:rPr>
              <a:t>Data Quality</a:t>
            </a:r>
            <a:endParaRPr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l" rtl="0">
              <a:lnSpc>
                <a:spcPct val="115000"/>
              </a:lnSpc>
              <a:spcBef>
                <a:spcPts val="1200"/>
              </a:spcBef>
              <a:spcAft>
                <a:spcPts val="0"/>
              </a:spcAft>
              <a:buNone/>
            </a:pPr>
            <a:r>
              <a:rPr lang="en-GB" sz="1400">
                <a:solidFill>
                  <a:srgbClr val="000000"/>
                </a:solidFill>
                <a:latin typeface="Times New Roman" panose="02020503050405090304"/>
                <a:ea typeface="Times New Roman" panose="02020503050405090304"/>
                <a:cs typeface="Times New Roman" panose="02020503050405090304"/>
                <a:sym typeface="Times New Roman" panose="02020503050405090304"/>
              </a:rPr>
              <a:t>Improve data integrity, accuracy, and missing value processing.</a:t>
            </a:r>
            <a:endParaRPr sz="14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42900" algn="l" rtl="0">
              <a:lnSpc>
                <a:spcPct val="115000"/>
              </a:lnSpc>
              <a:spcBef>
                <a:spcPts val="1200"/>
              </a:spcBef>
              <a:spcAft>
                <a:spcPts val="0"/>
              </a:spcAft>
              <a:buClr>
                <a:srgbClr val="000000"/>
              </a:buClr>
              <a:buSzPts val="1800"/>
              <a:buFont typeface="Times New Roman" panose="02020503050405090304"/>
              <a:buAutoNum type="arabicPeriod"/>
            </a:pPr>
            <a:r>
              <a:rPr lang="en-GB" b="1">
                <a:solidFill>
                  <a:srgbClr val="000000"/>
                </a:solidFill>
                <a:latin typeface="Times New Roman" panose="02020503050405090304"/>
                <a:ea typeface="Times New Roman" panose="02020503050405090304"/>
                <a:cs typeface="Times New Roman" panose="02020503050405090304"/>
                <a:sym typeface="Times New Roman" panose="02020503050405090304"/>
              </a:rPr>
              <a:t>Genetic Algorithm </a:t>
            </a:r>
            <a:endParaRPr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l" rtl="0">
              <a:lnSpc>
                <a:spcPct val="115000"/>
              </a:lnSpc>
              <a:spcBef>
                <a:spcPts val="1200"/>
              </a:spcBef>
              <a:spcAft>
                <a:spcPts val="0"/>
              </a:spcAft>
              <a:buNone/>
            </a:pPr>
            <a:r>
              <a:rPr lang="en-GB" sz="1400">
                <a:solidFill>
                  <a:srgbClr val="000000"/>
                </a:solidFill>
                <a:latin typeface="Times New Roman" panose="02020503050405090304"/>
                <a:ea typeface="Times New Roman" panose="02020503050405090304"/>
                <a:cs typeface="Times New Roman" panose="02020503050405090304"/>
                <a:sym typeface="Times New Roman" panose="02020503050405090304"/>
              </a:rPr>
              <a:t>Genetic algorithms can be used and better optimization can be achieved (once ensuring sufficient computing power).</a:t>
            </a:r>
            <a:endParaRPr sz="14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42900" algn="l" rtl="0">
              <a:lnSpc>
                <a:spcPct val="115000"/>
              </a:lnSpc>
              <a:spcBef>
                <a:spcPts val="1200"/>
              </a:spcBef>
              <a:spcAft>
                <a:spcPts val="0"/>
              </a:spcAft>
              <a:buClr>
                <a:srgbClr val="000000"/>
              </a:buClr>
              <a:buSzPts val="1800"/>
              <a:buFont typeface="Times New Roman" panose="02020503050405090304"/>
              <a:buAutoNum type="arabicPeriod"/>
            </a:pPr>
            <a:r>
              <a:rPr lang="en-GB" b="1">
                <a:solidFill>
                  <a:srgbClr val="000000"/>
                </a:solidFill>
                <a:latin typeface="Times New Roman" panose="02020503050405090304"/>
                <a:ea typeface="Times New Roman" panose="02020503050405090304"/>
                <a:cs typeface="Times New Roman" panose="02020503050405090304"/>
                <a:sym typeface="Times New Roman" panose="02020503050405090304"/>
              </a:rPr>
              <a:t>Cloud Deployment </a:t>
            </a:r>
            <a:endParaRPr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l" rtl="0">
              <a:lnSpc>
                <a:spcPct val="115000"/>
              </a:lnSpc>
              <a:spcBef>
                <a:spcPts val="1200"/>
              </a:spcBef>
              <a:spcAft>
                <a:spcPts val="0"/>
              </a:spcAft>
              <a:buNone/>
            </a:pPr>
            <a:r>
              <a:rPr lang="en-GB" sz="1400">
                <a:solidFill>
                  <a:srgbClr val="000000"/>
                </a:solidFill>
                <a:latin typeface="Times New Roman" panose="02020503050405090304"/>
                <a:ea typeface="Times New Roman" panose="02020503050405090304"/>
                <a:cs typeface="Times New Roman" panose="02020503050405090304"/>
                <a:sym typeface="Times New Roman" panose="02020503050405090304"/>
              </a:rPr>
              <a:t>Cost Estimation by Cloud Platform.</a:t>
            </a:r>
            <a:endParaRPr sz="14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42900" algn="l" rtl="0">
              <a:lnSpc>
                <a:spcPct val="115000"/>
              </a:lnSpc>
              <a:spcBef>
                <a:spcPts val="1200"/>
              </a:spcBef>
              <a:spcAft>
                <a:spcPts val="0"/>
              </a:spcAft>
              <a:buClr>
                <a:srgbClr val="000000"/>
              </a:buClr>
              <a:buSzPts val="1800"/>
              <a:buFont typeface="Times New Roman" panose="02020503050405090304"/>
              <a:buAutoNum type="arabicPeriod"/>
            </a:pPr>
            <a:r>
              <a:rPr lang="en-GB" b="1">
                <a:solidFill>
                  <a:srgbClr val="000000"/>
                </a:solidFill>
                <a:latin typeface="Times New Roman" panose="02020503050405090304"/>
                <a:ea typeface="Times New Roman" panose="02020503050405090304"/>
                <a:cs typeface="Times New Roman" panose="02020503050405090304"/>
                <a:sym typeface="Times New Roman" panose="02020503050405090304"/>
              </a:rPr>
              <a:t>Scalability </a:t>
            </a:r>
            <a:endParaRPr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l" rtl="0">
              <a:lnSpc>
                <a:spcPct val="115000"/>
              </a:lnSpc>
              <a:spcBef>
                <a:spcPts val="1200"/>
              </a:spcBef>
              <a:spcAft>
                <a:spcPts val="1200"/>
              </a:spcAft>
              <a:buNone/>
            </a:pPr>
            <a:r>
              <a:rPr lang="en-GB" sz="1400">
                <a:solidFill>
                  <a:srgbClr val="000000"/>
                </a:solidFill>
                <a:latin typeface="Times New Roman" panose="02020503050405090304"/>
                <a:ea typeface="Times New Roman" panose="02020503050405090304"/>
                <a:cs typeface="Times New Roman" panose="02020503050405090304"/>
                <a:sym typeface="Times New Roman" panose="02020503050405090304"/>
              </a:rPr>
              <a:t>Real world testing and adaptation for industry use.</a:t>
            </a:r>
            <a:endParaRPr sz="14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80" name="Shape 280"/>
        <p:cNvGrpSpPr/>
        <p:nvPr/>
      </p:nvGrpSpPr>
      <p:grpSpPr>
        <a:xfrm>
          <a:off x="0" y="0"/>
          <a:ext cx="0" cy="0"/>
          <a:chOff x="0" y="0"/>
          <a:chExt cx="0" cy="0"/>
        </a:xfrm>
      </p:grpSpPr>
      <p:sp>
        <p:nvSpPr>
          <p:cNvPr id="281" name="Google Shape;281;p47"/>
          <p:cNvSpPr txBox="1"/>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Conclusion </a:t>
            </a:r>
            <a:endParaRPr>
              <a:latin typeface="Times New Roman" panose="02020503050405090304"/>
              <a:ea typeface="Times New Roman" panose="02020503050405090304"/>
              <a:cs typeface="Times New Roman" panose="02020503050405090304"/>
              <a:sym typeface="Times New Roman" panose="02020503050405090304"/>
            </a:endParaRPr>
          </a:p>
        </p:txBody>
      </p:sp>
      <p:sp>
        <p:nvSpPr>
          <p:cNvPr id="282" name="Google Shape;282;p47"/>
          <p:cNvSpPr txBox="1"/>
          <p:nvPr>
            <p:ph type="body" idx="1"/>
          </p:nvPr>
        </p:nvSpPr>
        <p:spPr>
          <a:xfrm>
            <a:off x="311700" y="1152475"/>
            <a:ext cx="8520600" cy="3583500"/>
          </a:xfrm>
          <a:prstGeom prst="rect">
            <a:avLst/>
          </a:prstGeom>
        </p:spPr>
        <p:txBody>
          <a:bodyPr spcFirstLastPara="1" wrap="square" lIns="91425" tIns="91425" rIns="91425" bIns="91425" anchor="t" anchorCtr="0">
            <a:normAutofit lnSpcReduction="20000"/>
          </a:bodyPr>
          <a:lstStyle/>
          <a:p>
            <a:pPr marL="457200" lvl="0" indent="-298450" algn="l" rtl="0">
              <a:lnSpc>
                <a:spcPct val="150000"/>
              </a:lnSpc>
              <a:spcBef>
                <a:spcPts val="1200"/>
              </a:spcBef>
              <a:spcAft>
                <a:spcPts val="0"/>
              </a:spcAft>
              <a:buClr>
                <a:srgbClr val="000000"/>
              </a:buClr>
              <a:buSzPts val="1100"/>
              <a:buFont typeface="Arial" panose="020B0604020202090204"/>
              <a:buChar char="●"/>
            </a:pPr>
            <a:r>
              <a:rPr lang="en-GB">
                <a:solidFill>
                  <a:srgbClr val="000000"/>
                </a:solidFill>
                <a:latin typeface="Times New Roman" panose="02020503050405090304"/>
                <a:ea typeface="Times New Roman" panose="02020503050405090304"/>
                <a:cs typeface="Times New Roman" panose="02020503050405090304"/>
                <a:sym typeface="Times New Roman" panose="02020503050405090304"/>
              </a:rPr>
              <a:t>Optimized Avianca Cargo’s A330F aircraft to maximize cargo weight and space utilization using advanced algorithms (3D bin packing, DBLF).</a:t>
            </a:r>
            <a:endParaRPr>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298450" algn="l" rtl="0">
              <a:lnSpc>
                <a:spcPct val="150000"/>
              </a:lnSpc>
              <a:spcBef>
                <a:spcPts val="0"/>
              </a:spcBef>
              <a:spcAft>
                <a:spcPts val="0"/>
              </a:spcAft>
              <a:buClr>
                <a:srgbClr val="000000"/>
              </a:buClr>
              <a:buSzPts val="1100"/>
              <a:buFont typeface="Arial" panose="020B0604020202090204"/>
              <a:buChar char="●"/>
            </a:pPr>
            <a:r>
              <a:rPr lang="en-GB">
                <a:solidFill>
                  <a:srgbClr val="000000"/>
                </a:solidFill>
                <a:latin typeface="Times New Roman" panose="02020503050405090304"/>
                <a:ea typeface="Times New Roman" panose="02020503050405090304"/>
                <a:cs typeface="Times New Roman" panose="02020503050405090304"/>
                <a:sym typeface="Times New Roman" panose="02020503050405090304"/>
              </a:rPr>
              <a:t>Addressed challenges of diverse cargo types and safety requirements to achieve efficient loading.</a:t>
            </a:r>
            <a:endParaRPr>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298450" algn="l" rtl="0">
              <a:lnSpc>
                <a:spcPct val="150000"/>
              </a:lnSpc>
              <a:spcBef>
                <a:spcPts val="0"/>
              </a:spcBef>
              <a:spcAft>
                <a:spcPts val="0"/>
              </a:spcAft>
              <a:buClr>
                <a:srgbClr val="000000"/>
              </a:buClr>
              <a:buSzPts val="1100"/>
              <a:buFont typeface="Arial" panose="020B0604020202090204"/>
              <a:buChar char="●"/>
            </a:pPr>
            <a:r>
              <a:rPr lang="en-GB">
                <a:solidFill>
                  <a:srgbClr val="000000"/>
                </a:solidFill>
                <a:latin typeface="Times New Roman" panose="02020503050405090304"/>
                <a:ea typeface="Times New Roman" panose="02020503050405090304"/>
                <a:cs typeface="Times New Roman" panose="02020503050405090304"/>
                <a:sym typeface="Times New Roman" panose="02020503050405090304"/>
              </a:rPr>
              <a:t>Implemented spatial analytics and developed a user-friendly interface for improved operational efficiency.</a:t>
            </a:r>
            <a:endParaRPr>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298450" algn="l" rtl="0">
              <a:lnSpc>
                <a:spcPct val="150000"/>
              </a:lnSpc>
              <a:spcBef>
                <a:spcPts val="0"/>
              </a:spcBef>
              <a:spcAft>
                <a:spcPts val="0"/>
              </a:spcAft>
              <a:buClr>
                <a:srgbClr val="000000"/>
              </a:buClr>
              <a:buSzPts val="1100"/>
              <a:buFont typeface="Arial" panose="020B0604020202090204"/>
              <a:buChar char="●"/>
            </a:pPr>
            <a:r>
              <a:rPr lang="en-GB">
                <a:solidFill>
                  <a:srgbClr val="000000"/>
                </a:solidFill>
                <a:latin typeface="Times New Roman" panose="02020503050405090304"/>
                <a:ea typeface="Times New Roman" panose="02020503050405090304"/>
                <a:cs typeface="Times New Roman" panose="02020503050405090304"/>
                <a:sym typeface="Times New Roman" panose="02020503050405090304"/>
              </a:rPr>
              <a:t>Moving forward, the focus will be on:</a:t>
            </a:r>
            <a:endParaRPr>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298450" algn="l" rtl="0">
              <a:lnSpc>
                <a:spcPct val="150000"/>
              </a:lnSpc>
              <a:spcBef>
                <a:spcPts val="0"/>
              </a:spcBef>
              <a:spcAft>
                <a:spcPts val="0"/>
              </a:spcAft>
              <a:buClr>
                <a:srgbClr val="000000"/>
              </a:buClr>
              <a:buSzPts val="1100"/>
              <a:buFont typeface="Arial" panose="020B0604020202090204"/>
              <a:buChar char="○"/>
            </a:pPr>
            <a:r>
              <a:rPr lang="en-GB">
                <a:solidFill>
                  <a:srgbClr val="000000"/>
                </a:solidFill>
                <a:latin typeface="Times New Roman" panose="02020503050405090304"/>
                <a:ea typeface="Times New Roman" panose="02020503050405090304"/>
                <a:cs typeface="Times New Roman" panose="02020503050405090304"/>
                <a:sym typeface="Times New Roman" panose="02020503050405090304"/>
              </a:rPr>
              <a:t>Leveraging cloud platforms for scalability and adaptability in a competitive market.</a:t>
            </a:r>
            <a:endParaRPr>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298450" algn="l" rtl="0">
              <a:lnSpc>
                <a:spcPct val="150000"/>
              </a:lnSpc>
              <a:spcBef>
                <a:spcPts val="0"/>
              </a:spcBef>
              <a:spcAft>
                <a:spcPts val="0"/>
              </a:spcAft>
              <a:buClr>
                <a:srgbClr val="000000"/>
              </a:buClr>
              <a:buSzPts val="1100"/>
              <a:buFont typeface="Arial" panose="020B0604020202090204"/>
              <a:buChar char="○"/>
            </a:pPr>
            <a:r>
              <a:rPr lang="en-GB">
                <a:solidFill>
                  <a:srgbClr val="000000"/>
                </a:solidFill>
                <a:latin typeface="Times New Roman" panose="02020503050405090304"/>
                <a:ea typeface="Times New Roman" panose="02020503050405090304"/>
                <a:cs typeface="Times New Roman" panose="02020503050405090304"/>
                <a:sym typeface="Times New Roman" panose="02020503050405090304"/>
              </a:rPr>
              <a:t>Utilizing genetic algorithms for better optimization.</a:t>
            </a:r>
            <a:endParaRPr>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298450" algn="l" rtl="0">
              <a:lnSpc>
                <a:spcPct val="150000"/>
              </a:lnSpc>
              <a:spcBef>
                <a:spcPts val="0"/>
              </a:spcBef>
              <a:spcAft>
                <a:spcPts val="0"/>
              </a:spcAft>
              <a:buClr>
                <a:srgbClr val="000000"/>
              </a:buClr>
              <a:buSzPts val="1100"/>
              <a:buFont typeface="Arial" panose="020B0604020202090204"/>
              <a:buChar char="○"/>
            </a:pPr>
            <a:r>
              <a:rPr lang="en-GB">
                <a:solidFill>
                  <a:srgbClr val="000000"/>
                </a:solidFill>
                <a:latin typeface="Times New Roman" panose="02020503050405090304"/>
                <a:ea typeface="Times New Roman" panose="02020503050405090304"/>
                <a:cs typeface="Times New Roman" panose="02020503050405090304"/>
                <a:sym typeface="Times New Roman" panose="02020503050405090304"/>
              </a:rPr>
              <a:t>Refining data quality and handling to ensure improved cargo management.</a:t>
            </a:r>
            <a:endParaRPr>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86" name="Shape 286"/>
        <p:cNvGrpSpPr/>
        <p:nvPr/>
      </p:nvGrpSpPr>
      <p:grpSpPr>
        <a:xfrm>
          <a:off x="0" y="0"/>
          <a:ext cx="0" cy="0"/>
          <a:chOff x="0" y="0"/>
          <a:chExt cx="0" cy="0"/>
        </a:xfrm>
      </p:grpSpPr>
      <p:sp>
        <p:nvSpPr>
          <p:cNvPr id="287" name="Google Shape;287;p48"/>
          <p:cNvSpPr txBox="1"/>
          <p:nvPr>
            <p:ph type="title"/>
          </p:nvPr>
        </p:nvSpPr>
        <p:spPr>
          <a:xfrm>
            <a:off x="2351650" y="1863525"/>
            <a:ext cx="4019100" cy="13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400" b="1">
                <a:solidFill>
                  <a:schemeClr val="dk1"/>
                </a:solidFill>
                <a:latin typeface="Times New Roman" panose="02020503050405090304"/>
                <a:ea typeface="Times New Roman" panose="02020503050405090304"/>
                <a:cs typeface="Times New Roman" panose="02020503050405090304"/>
                <a:sym typeface="Times New Roman" panose="02020503050405090304"/>
              </a:rPr>
              <a:t>Q &amp; A</a:t>
            </a:r>
            <a:endParaRPr sz="84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91" name="Shape 291"/>
        <p:cNvGrpSpPr/>
        <p:nvPr/>
      </p:nvGrpSpPr>
      <p:grpSpPr>
        <a:xfrm>
          <a:off x="0" y="0"/>
          <a:ext cx="0" cy="0"/>
          <a:chOff x="0" y="0"/>
          <a:chExt cx="0" cy="0"/>
        </a:xfrm>
      </p:grpSpPr>
      <p:sp>
        <p:nvSpPr>
          <p:cNvPr id="292" name="Google Shape;292;p49"/>
          <p:cNvSpPr txBox="1"/>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EDA other findings</a:t>
            </a:r>
            <a:endParaRPr>
              <a:latin typeface="Times New Roman" panose="02020503050405090304"/>
              <a:ea typeface="Times New Roman" panose="02020503050405090304"/>
              <a:cs typeface="Times New Roman" panose="02020503050405090304"/>
              <a:sym typeface="Times New Roman" panose="02020503050405090304"/>
            </a:endParaRPr>
          </a:p>
        </p:txBody>
      </p:sp>
      <p:pic>
        <p:nvPicPr>
          <p:cNvPr id="293" name="Google Shape;293;p49"/>
          <p:cNvPicPr preferRelativeResize="0"/>
          <p:nvPr/>
        </p:nvPicPr>
        <p:blipFill>
          <a:blip r:embed="rId1"/>
          <a:stretch>
            <a:fillRect/>
          </a:stretch>
        </p:blipFill>
        <p:spPr>
          <a:xfrm>
            <a:off x="1073700" y="1017450"/>
            <a:ext cx="3399884" cy="1846649"/>
          </a:xfrm>
          <a:prstGeom prst="rect">
            <a:avLst/>
          </a:prstGeom>
          <a:noFill/>
          <a:ln>
            <a:noFill/>
          </a:ln>
        </p:spPr>
      </p:pic>
      <p:pic>
        <p:nvPicPr>
          <p:cNvPr id="294" name="Google Shape;294;p49"/>
          <p:cNvPicPr preferRelativeResize="0"/>
          <p:nvPr/>
        </p:nvPicPr>
        <p:blipFill>
          <a:blip r:embed="rId2"/>
          <a:stretch>
            <a:fillRect/>
          </a:stretch>
        </p:blipFill>
        <p:spPr>
          <a:xfrm>
            <a:off x="4650675" y="1017450"/>
            <a:ext cx="3399924" cy="1846649"/>
          </a:xfrm>
          <a:prstGeom prst="rect">
            <a:avLst/>
          </a:prstGeom>
          <a:noFill/>
          <a:ln>
            <a:noFill/>
          </a:ln>
        </p:spPr>
      </p:pic>
      <p:pic>
        <p:nvPicPr>
          <p:cNvPr id="295" name="Google Shape;295;p49"/>
          <p:cNvPicPr preferRelativeResize="0"/>
          <p:nvPr/>
        </p:nvPicPr>
        <p:blipFill>
          <a:blip r:embed="rId3"/>
          <a:stretch>
            <a:fillRect/>
          </a:stretch>
        </p:blipFill>
        <p:spPr>
          <a:xfrm>
            <a:off x="1073701" y="2893915"/>
            <a:ext cx="3399924" cy="1901378"/>
          </a:xfrm>
          <a:prstGeom prst="rect">
            <a:avLst/>
          </a:prstGeom>
          <a:noFill/>
          <a:ln>
            <a:noFill/>
          </a:ln>
        </p:spPr>
      </p:pic>
      <p:pic>
        <p:nvPicPr>
          <p:cNvPr id="296" name="Google Shape;296;p49"/>
          <p:cNvPicPr preferRelativeResize="0"/>
          <p:nvPr/>
        </p:nvPicPr>
        <p:blipFill>
          <a:blip r:embed="rId4"/>
          <a:stretch>
            <a:fillRect/>
          </a:stretch>
        </p:blipFill>
        <p:spPr>
          <a:xfrm>
            <a:off x="4650675" y="2893925"/>
            <a:ext cx="3341663" cy="1846649"/>
          </a:xfrm>
          <a:prstGeom prst="rect">
            <a:avLst/>
          </a:prstGeom>
          <a:noFill/>
          <a:ln>
            <a:noFill/>
          </a:ln>
        </p:spPr>
      </p:pic>
      <p:sp>
        <p:nvSpPr>
          <p:cNvPr id="297" name="Google Shape;297;p49"/>
          <p:cNvSpPr txBox="1"/>
          <p:nvPr/>
        </p:nvSpPr>
        <p:spPr>
          <a:xfrm>
            <a:off x="0" y="0"/>
            <a:ext cx="127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Times New Roman" panose="02020503050405090304"/>
                <a:ea typeface="Times New Roman" panose="02020503050405090304"/>
                <a:cs typeface="Times New Roman" panose="02020503050405090304"/>
                <a:sym typeface="Times New Roman" panose="02020503050405090304"/>
              </a:rPr>
              <a:t>Appendix A</a:t>
            </a:r>
            <a:endParaRPr sz="1000" b="1">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01" name="Shape 301"/>
        <p:cNvGrpSpPr/>
        <p:nvPr/>
      </p:nvGrpSpPr>
      <p:grpSpPr>
        <a:xfrm>
          <a:off x="0" y="0"/>
          <a:ext cx="0" cy="0"/>
          <a:chOff x="0" y="0"/>
          <a:chExt cx="0" cy="0"/>
        </a:xfrm>
      </p:grpSpPr>
      <p:sp>
        <p:nvSpPr>
          <p:cNvPr id="302" name="Google Shape;302;p50"/>
          <p:cNvSpPr txBox="1"/>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EDA other findings</a:t>
            </a:r>
            <a:endParaRPr>
              <a:latin typeface="Times New Roman" panose="02020503050405090304"/>
              <a:ea typeface="Times New Roman" panose="02020503050405090304"/>
              <a:cs typeface="Times New Roman" panose="02020503050405090304"/>
              <a:sym typeface="Times New Roman" panose="02020503050405090304"/>
            </a:endParaRPr>
          </a:p>
        </p:txBody>
      </p:sp>
      <p:pic>
        <p:nvPicPr>
          <p:cNvPr id="303" name="Google Shape;303;p50"/>
          <p:cNvPicPr preferRelativeResize="0"/>
          <p:nvPr/>
        </p:nvPicPr>
        <p:blipFill>
          <a:blip r:embed="rId1"/>
          <a:stretch>
            <a:fillRect/>
          </a:stretch>
        </p:blipFill>
        <p:spPr>
          <a:xfrm>
            <a:off x="1122633" y="947925"/>
            <a:ext cx="3302068" cy="1846649"/>
          </a:xfrm>
          <a:prstGeom prst="rect">
            <a:avLst/>
          </a:prstGeom>
          <a:noFill/>
          <a:ln>
            <a:noFill/>
          </a:ln>
        </p:spPr>
      </p:pic>
      <p:pic>
        <p:nvPicPr>
          <p:cNvPr id="304" name="Google Shape;304;p50"/>
          <p:cNvPicPr preferRelativeResize="0"/>
          <p:nvPr/>
        </p:nvPicPr>
        <p:blipFill>
          <a:blip r:embed="rId2"/>
          <a:stretch>
            <a:fillRect/>
          </a:stretch>
        </p:blipFill>
        <p:spPr>
          <a:xfrm>
            <a:off x="4690275" y="958863"/>
            <a:ext cx="3302075" cy="1824776"/>
          </a:xfrm>
          <a:prstGeom prst="rect">
            <a:avLst/>
          </a:prstGeom>
          <a:noFill/>
          <a:ln>
            <a:noFill/>
          </a:ln>
        </p:spPr>
      </p:pic>
      <p:pic>
        <p:nvPicPr>
          <p:cNvPr id="305" name="Google Shape;305;p50"/>
          <p:cNvPicPr preferRelativeResize="0"/>
          <p:nvPr/>
        </p:nvPicPr>
        <p:blipFill>
          <a:blip r:embed="rId3"/>
          <a:stretch>
            <a:fillRect/>
          </a:stretch>
        </p:blipFill>
        <p:spPr>
          <a:xfrm>
            <a:off x="1122625" y="2893925"/>
            <a:ext cx="3302075" cy="1846629"/>
          </a:xfrm>
          <a:prstGeom prst="rect">
            <a:avLst/>
          </a:prstGeom>
          <a:noFill/>
          <a:ln>
            <a:noFill/>
          </a:ln>
        </p:spPr>
      </p:pic>
      <p:pic>
        <p:nvPicPr>
          <p:cNvPr id="306" name="Google Shape;306;p50"/>
          <p:cNvPicPr preferRelativeResize="0"/>
          <p:nvPr/>
        </p:nvPicPr>
        <p:blipFill>
          <a:blip r:embed="rId4"/>
          <a:stretch>
            <a:fillRect/>
          </a:stretch>
        </p:blipFill>
        <p:spPr>
          <a:xfrm>
            <a:off x="4690276" y="2893912"/>
            <a:ext cx="3302075" cy="1846655"/>
          </a:xfrm>
          <a:prstGeom prst="rect">
            <a:avLst/>
          </a:prstGeom>
          <a:noFill/>
          <a:ln>
            <a:noFill/>
          </a:ln>
        </p:spPr>
      </p:pic>
      <p:sp>
        <p:nvSpPr>
          <p:cNvPr id="307" name="Google Shape;307;p50"/>
          <p:cNvSpPr txBox="1"/>
          <p:nvPr/>
        </p:nvSpPr>
        <p:spPr>
          <a:xfrm>
            <a:off x="0" y="0"/>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Times New Roman" panose="02020503050405090304"/>
                <a:ea typeface="Times New Roman" panose="02020503050405090304"/>
                <a:cs typeface="Times New Roman" panose="02020503050405090304"/>
                <a:sym typeface="Times New Roman" panose="02020503050405090304"/>
              </a:rPr>
              <a:t>Appendix B</a:t>
            </a:r>
            <a:endParaRPr>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11" name="Shape 311"/>
        <p:cNvGrpSpPr/>
        <p:nvPr/>
      </p:nvGrpSpPr>
      <p:grpSpPr>
        <a:xfrm>
          <a:off x="0" y="0"/>
          <a:ext cx="0" cy="0"/>
          <a:chOff x="0" y="0"/>
          <a:chExt cx="0" cy="0"/>
        </a:xfrm>
      </p:grpSpPr>
      <p:sp>
        <p:nvSpPr>
          <p:cNvPr id="312" name="Google Shape;312;p51"/>
          <p:cNvSpPr txBox="1"/>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EDA other findings</a:t>
            </a:r>
            <a:endParaRPr>
              <a:latin typeface="Times New Roman" panose="02020503050405090304"/>
              <a:ea typeface="Times New Roman" panose="02020503050405090304"/>
              <a:cs typeface="Times New Roman" panose="02020503050405090304"/>
              <a:sym typeface="Times New Roman" panose="02020503050405090304"/>
            </a:endParaRPr>
          </a:p>
        </p:txBody>
      </p:sp>
      <p:pic>
        <p:nvPicPr>
          <p:cNvPr id="313" name="Google Shape;313;p51"/>
          <p:cNvPicPr preferRelativeResize="0"/>
          <p:nvPr/>
        </p:nvPicPr>
        <p:blipFill>
          <a:blip r:embed="rId1"/>
          <a:stretch>
            <a:fillRect/>
          </a:stretch>
        </p:blipFill>
        <p:spPr>
          <a:xfrm>
            <a:off x="454300" y="1661259"/>
            <a:ext cx="4194875" cy="2318125"/>
          </a:xfrm>
          <a:prstGeom prst="rect">
            <a:avLst/>
          </a:prstGeom>
          <a:noFill/>
          <a:ln>
            <a:noFill/>
          </a:ln>
        </p:spPr>
      </p:pic>
      <p:pic>
        <p:nvPicPr>
          <p:cNvPr id="314" name="Google Shape;314;p51"/>
          <p:cNvPicPr preferRelativeResize="0"/>
          <p:nvPr/>
        </p:nvPicPr>
        <p:blipFill>
          <a:blip r:embed="rId2"/>
          <a:stretch>
            <a:fillRect/>
          </a:stretch>
        </p:blipFill>
        <p:spPr>
          <a:xfrm>
            <a:off x="4883600" y="1316489"/>
            <a:ext cx="3753626" cy="3007649"/>
          </a:xfrm>
          <a:prstGeom prst="rect">
            <a:avLst/>
          </a:prstGeom>
          <a:noFill/>
          <a:ln>
            <a:noFill/>
          </a:ln>
        </p:spPr>
      </p:pic>
      <p:sp>
        <p:nvSpPr>
          <p:cNvPr id="315" name="Google Shape;315;p51"/>
          <p:cNvSpPr txBox="1"/>
          <p:nvPr/>
        </p:nvSpPr>
        <p:spPr>
          <a:xfrm>
            <a:off x="0" y="0"/>
            <a:ext cx="127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Times New Roman" panose="02020503050405090304"/>
                <a:ea typeface="Times New Roman" panose="02020503050405090304"/>
                <a:cs typeface="Times New Roman" panose="02020503050405090304"/>
                <a:sym typeface="Times New Roman" panose="02020503050405090304"/>
              </a:rPr>
              <a:t>Appendix C</a:t>
            </a:r>
            <a:endParaRPr sz="1000" b="1">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19" name="Shape 319"/>
        <p:cNvGrpSpPr/>
        <p:nvPr/>
      </p:nvGrpSpPr>
      <p:grpSpPr>
        <a:xfrm>
          <a:off x="0" y="0"/>
          <a:ext cx="0" cy="0"/>
          <a:chOff x="0" y="0"/>
          <a:chExt cx="0" cy="0"/>
        </a:xfrm>
      </p:grpSpPr>
      <p:sp>
        <p:nvSpPr>
          <p:cNvPr id="320" name="Google Shape;320;p52"/>
          <p:cNvSpPr txBox="1"/>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Development &amp; Recommendation - GA</a:t>
            </a:r>
            <a:endParaRPr>
              <a:latin typeface="Times New Roman" panose="02020503050405090304"/>
              <a:ea typeface="Times New Roman" panose="02020503050405090304"/>
              <a:cs typeface="Times New Roman" panose="02020503050405090304"/>
              <a:sym typeface="Times New Roman" panose="02020503050405090304"/>
            </a:endParaRPr>
          </a:p>
        </p:txBody>
      </p:sp>
      <p:grpSp>
        <p:nvGrpSpPr>
          <p:cNvPr id="321" name="Google Shape;321;p52"/>
          <p:cNvGrpSpPr/>
          <p:nvPr/>
        </p:nvGrpSpPr>
        <p:grpSpPr>
          <a:xfrm>
            <a:off x="405384" y="2571850"/>
            <a:ext cx="3316579" cy="2361471"/>
            <a:chOff x="311710" y="2186002"/>
            <a:chExt cx="3514815" cy="2725298"/>
          </a:xfrm>
        </p:grpSpPr>
        <p:pic>
          <p:nvPicPr>
            <p:cNvPr id="322" name="Google Shape;322;p52"/>
            <p:cNvPicPr preferRelativeResize="0"/>
            <p:nvPr/>
          </p:nvPicPr>
          <p:blipFill>
            <a:blip r:embed="rId1"/>
            <a:stretch>
              <a:fillRect/>
            </a:stretch>
          </p:blipFill>
          <p:spPr>
            <a:xfrm>
              <a:off x="311710" y="2356925"/>
              <a:ext cx="3514815" cy="2554375"/>
            </a:xfrm>
            <a:prstGeom prst="rect">
              <a:avLst/>
            </a:prstGeom>
            <a:noFill/>
            <a:ln>
              <a:noFill/>
            </a:ln>
          </p:spPr>
        </p:pic>
        <p:sp>
          <p:nvSpPr>
            <p:cNvPr id="323" name="Google Shape;323;p52"/>
            <p:cNvSpPr txBox="1"/>
            <p:nvPr/>
          </p:nvSpPr>
          <p:spPr>
            <a:xfrm>
              <a:off x="973951" y="2186002"/>
              <a:ext cx="2373900" cy="372900"/>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b="1">
                  <a:solidFill>
                    <a:schemeClr val="lt1"/>
                  </a:solidFill>
                  <a:latin typeface="Lato" panose="020F0502020204030203"/>
                  <a:ea typeface="Lato" panose="020F0502020204030203"/>
                  <a:cs typeface="Lato" panose="020F0502020204030203"/>
                  <a:sym typeface="Lato" panose="020F0502020204030203"/>
                </a:rPr>
                <a:t>Pseudo Code for Packing</a:t>
              </a:r>
              <a:endParaRPr sz="900" b="1">
                <a:solidFill>
                  <a:schemeClr val="lt1"/>
                </a:solidFill>
                <a:latin typeface="Lato" panose="020F0502020204030203"/>
                <a:ea typeface="Lato" panose="020F0502020204030203"/>
                <a:cs typeface="Lato" panose="020F0502020204030203"/>
                <a:sym typeface="Lato" panose="020F0502020204030203"/>
              </a:endParaRPr>
            </a:p>
          </p:txBody>
        </p:sp>
      </p:grpSp>
      <p:grpSp>
        <p:nvGrpSpPr>
          <p:cNvPr id="324" name="Google Shape;324;p52"/>
          <p:cNvGrpSpPr/>
          <p:nvPr/>
        </p:nvGrpSpPr>
        <p:grpSpPr>
          <a:xfrm>
            <a:off x="4018050" y="2632225"/>
            <a:ext cx="2075175" cy="2240725"/>
            <a:chOff x="6550425" y="2531750"/>
            <a:chExt cx="2075175" cy="2240725"/>
          </a:xfrm>
        </p:grpSpPr>
        <p:pic>
          <p:nvPicPr>
            <p:cNvPr id="325" name="Google Shape;325;p52"/>
            <p:cNvPicPr preferRelativeResize="0"/>
            <p:nvPr/>
          </p:nvPicPr>
          <p:blipFill>
            <a:blip r:embed="rId2"/>
            <a:stretch>
              <a:fillRect/>
            </a:stretch>
          </p:blipFill>
          <p:spPr>
            <a:xfrm>
              <a:off x="6550425" y="2757100"/>
              <a:ext cx="2041380" cy="2015375"/>
            </a:xfrm>
            <a:prstGeom prst="rect">
              <a:avLst/>
            </a:prstGeom>
            <a:noFill/>
            <a:ln>
              <a:noFill/>
            </a:ln>
          </p:spPr>
        </p:pic>
        <p:sp>
          <p:nvSpPr>
            <p:cNvPr id="326" name="Google Shape;326;p52"/>
            <p:cNvSpPr/>
            <p:nvPr/>
          </p:nvSpPr>
          <p:spPr>
            <a:xfrm>
              <a:off x="6897300" y="3447175"/>
              <a:ext cx="94200" cy="110100"/>
            </a:xfrm>
            <a:prstGeom prst="rect">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327" name="Google Shape;327;p52"/>
            <p:cNvSpPr/>
            <p:nvPr/>
          </p:nvSpPr>
          <p:spPr>
            <a:xfrm>
              <a:off x="6897300" y="3344950"/>
              <a:ext cx="188400" cy="102300"/>
            </a:xfrm>
            <a:prstGeom prst="rect">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328" name="Google Shape;328;p52"/>
            <p:cNvSpPr/>
            <p:nvPr/>
          </p:nvSpPr>
          <p:spPr>
            <a:xfrm>
              <a:off x="6897300" y="3242650"/>
              <a:ext cx="236100" cy="102300"/>
            </a:xfrm>
            <a:prstGeom prst="rect">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329" name="Google Shape;329;p52"/>
            <p:cNvSpPr/>
            <p:nvPr/>
          </p:nvSpPr>
          <p:spPr>
            <a:xfrm>
              <a:off x="6897300" y="3140350"/>
              <a:ext cx="448200" cy="102300"/>
            </a:xfrm>
            <a:prstGeom prst="rect">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330" name="Google Shape;330;p52"/>
            <p:cNvSpPr/>
            <p:nvPr/>
          </p:nvSpPr>
          <p:spPr>
            <a:xfrm>
              <a:off x="6858000" y="3098675"/>
              <a:ext cx="1053900" cy="1192800"/>
            </a:xfrm>
            <a:prstGeom prst="rect">
              <a:avLst/>
            </a:prstGeom>
            <a:noFill/>
            <a:ln w="19050" cap="flat" cmpd="sng">
              <a:solidFill>
                <a:schemeClr val="accent3"/>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331" name="Google Shape;331;p52"/>
            <p:cNvSpPr txBox="1"/>
            <p:nvPr/>
          </p:nvSpPr>
          <p:spPr>
            <a:xfrm>
              <a:off x="6584100" y="2531750"/>
              <a:ext cx="2041500" cy="292500"/>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b="1">
                  <a:solidFill>
                    <a:schemeClr val="lt1"/>
                  </a:solidFill>
                  <a:latin typeface="Lato" panose="020F0502020204030203"/>
                  <a:ea typeface="Lato" panose="020F0502020204030203"/>
                  <a:cs typeface="Lato" panose="020F0502020204030203"/>
                  <a:sym typeface="Lato" panose="020F0502020204030203"/>
                </a:rPr>
                <a:t>Container Modeling - Similar to Calculus </a:t>
              </a:r>
              <a:endParaRPr sz="700" b="1">
                <a:solidFill>
                  <a:schemeClr val="lt1"/>
                </a:solidFill>
                <a:latin typeface="Lato" panose="020F0502020204030203"/>
                <a:ea typeface="Lato" panose="020F0502020204030203"/>
                <a:cs typeface="Lato" panose="020F0502020204030203"/>
                <a:sym typeface="Lato" panose="020F0502020204030203"/>
              </a:endParaRPr>
            </a:p>
          </p:txBody>
        </p:sp>
      </p:grpSp>
      <p:grpSp>
        <p:nvGrpSpPr>
          <p:cNvPr id="332" name="Google Shape;332;p52"/>
          <p:cNvGrpSpPr/>
          <p:nvPr/>
        </p:nvGrpSpPr>
        <p:grpSpPr>
          <a:xfrm>
            <a:off x="6389288" y="1381312"/>
            <a:ext cx="1974000" cy="2772950"/>
            <a:chOff x="6546263" y="1915288"/>
            <a:chExt cx="1974000" cy="2772950"/>
          </a:xfrm>
        </p:grpSpPr>
        <p:pic>
          <p:nvPicPr>
            <p:cNvPr id="333" name="Google Shape;333;p52"/>
            <p:cNvPicPr preferRelativeResize="0"/>
            <p:nvPr/>
          </p:nvPicPr>
          <p:blipFill>
            <a:blip r:embed="rId3"/>
            <a:stretch>
              <a:fillRect/>
            </a:stretch>
          </p:blipFill>
          <p:spPr>
            <a:xfrm>
              <a:off x="6563763" y="2094263"/>
              <a:ext cx="1939024" cy="2593975"/>
            </a:xfrm>
            <a:prstGeom prst="rect">
              <a:avLst/>
            </a:prstGeom>
            <a:noFill/>
            <a:ln>
              <a:noFill/>
            </a:ln>
          </p:spPr>
        </p:pic>
        <p:sp>
          <p:nvSpPr>
            <p:cNvPr id="334" name="Google Shape;334;p52"/>
            <p:cNvSpPr txBox="1"/>
            <p:nvPr/>
          </p:nvSpPr>
          <p:spPr>
            <a:xfrm>
              <a:off x="6546263" y="1915288"/>
              <a:ext cx="1974000" cy="292500"/>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b="1">
                  <a:solidFill>
                    <a:schemeClr val="lt1"/>
                  </a:solidFill>
                  <a:latin typeface="Lato" panose="020F0502020204030203"/>
                  <a:ea typeface="Lato" panose="020F0502020204030203"/>
                  <a:cs typeface="Lato" panose="020F0502020204030203"/>
                  <a:sym typeface="Lato" panose="020F0502020204030203"/>
                </a:rPr>
                <a:t>Algorithm Result</a:t>
              </a:r>
              <a:endParaRPr sz="700" b="1">
                <a:solidFill>
                  <a:schemeClr val="lt1"/>
                </a:solidFill>
                <a:latin typeface="Lato" panose="020F0502020204030203"/>
                <a:ea typeface="Lato" panose="020F0502020204030203"/>
                <a:cs typeface="Lato" panose="020F0502020204030203"/>
                <a:sym typeface="Lato" panose="020F0502020204030203"/>
              </a:endParaRPr>
            </a:p>
          </p:txBody>
        </p:sp>
      </p:grpSp>
      <p:grpSp>
        <p:nvGrpSpPr>
          <p:cNvPr id="335" name="Google Shape;335;p52"/>
          <p:cNvGrpSpPr/>
          <p:nvPr/>
        </p:nvGrpSpPr>
        <p:grpSpPr>
          <a:xfrm>
            <a:off x="1287475" y="1151488"/>
            <a:ext cx="4292090" cy="1346700"/>
            <a:chOff x="1592575" y="839300"/>
            <a:chExt cx="4292090" cy="1346700"/>
          </a:xfrm>
        </p:grpSpPr>
        <p:pic>
          <p:nvPicPr>
            <p:cNvPr id="336" name="Google Shape;336;p52"/>
            <p:cNvPicPr preferRelativeResize="0"/>
            <p:nvPr/>
          </p:nvPicPr>
          <p:blipFill>
            <a:blip r:embed="rId4"/>
            <a:stretch>
              <a:fillRect/>
            </a:stretch>
          </p:blipFill>
          <p:spPr>
            <a:xfrm>
              <a:off x="1592575" y="993200"/>
              <a:ext cx="4292090" cy="1192800"/>
            </a:xfrm>
            <a:prstGeom prst="rect">
              <a:avLst/>
            </a:prstGeom>
            <a:noFill/>
            <a:ln>
              <a:noFill/>
            </a:ln>
          </p:spPr>
        </p:pic>
        <p:sp>
          <p:nvSpPr>
            <p:cNvPr id="337" name="Google Shape;337;p52"/>
            <p:cNvSpPr txBox="1"/>
            <p:nvPr/>
          </p:nvSpPr>
          <p:spPr>
            <a:xfrm>
              <a:off x="1634875" y="839300"/>
              <a:ext cx="4207500" cy="2925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b="1">
                  <a:solidFill>
                    <a:schemeClr val="lt1"/>
                  </a:solidFill>
                  <a:latin typeface="Lato" panose="020F0502020204030203"/>
                  <a:ea typeface="Lato" panose="020F0502020204030203"/>
                  <a:cs typeface="Lato" panose="020F0502020204030203"/>
                  <a:sym typeface="Lato" panose="020F0502020204030203"/>
                </a:rPr>
                <a:t>Algorithm Operation Diagram : Cuboid Spaces Generated after Inserting a Box</a:t>
              </a:r>
              <a:endParaRPr sz="700" b="1">
                <a:solidFill>
                  <a:schemeClr val="lt1"/>
                </a:solidFill>
                <a:latin typeface="Lato" panose="020F0502020204030203"/>
                <a:ea typeface="Lato" panose="020F0502020204030203"/>
                <a:cs typeface="Lato" panose="020F0502020204030203"/>
                <a:sym typeface="Lato" panose="020F0502020204030203"/>
              </a:endParaRPr>
            </a:p>
          </p:txBody>
        </p:sp>
      </p:grpSp>
      <p:sp>
        <p:nvSpPr>
          <p:cNvPr id="338" name="Google Shape;338;p52"/>
          <p:cNvSpPr txBox="1"/>
          <p:nvPr/>
        </p:nvSpPr>
        <p:spPr>
          <a:xfrm>
            <a:off x="0" y="0"/>
            <a:ext cx="127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Times New Roman" panose="02020503050405090304"/>
                <a:ea typeface="Times New Roman" panose="02020503050405090304"/>
                <a:cs typeface="Times New Roman" panose="02020503050405090304"/>
                <a:sym typeface="Times New Roman" panose="02020503050405090304"/>
              </a:rPr>
              <a:t>Appendix D</a:t>
            </a:r>
            <a:endParaRPr sz="1000" b="1">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342" name="Shape 342"/>
        <p:cNvGrpSpPr/>
        <p:nvPr/>
      </p:nvGrpSpPr>
      <p:grpSpPr>
        <a:xfrm>
          <a:off x="0" y="0"/>
          <a:ext cx="0" cy="0"/>
          <a:chOff x="0" y="0"/>
          <a:chExt cx="0" cy="0"/>
        </a:xfrm>
      </p:grpSpPr>
      <p:sp>
        <p:nvSpPr>
          <p:cNvPr id="343" name="Google Shape;343;p53"/>
          <p:cNvSpPr txBox="1"/>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Development &amp; Recommendation</a:t>
            </a:r>
            <a:endParaRPr>
              <a:latin typeface="Times New Roman" panose="02020503050405090304"/>
              <a:ea typeface="Times New Roman" panose="02020503050405090304"/>
              <a:cs typeface="Times New Roman" panose="02020503050405090304"/>
              <a:sym typeface="Times New Roman" panose="02020503050405090304"/>
            </a:endParaRPr>
          </a:p>
        </p:txBody>
      </p:sp>
      <p:pic>
        <p:nvPicPr>
          <p:cNvPr id="344" name="Google Shape;344;p53"/>
          <p:cNvPicPr preferRelativeResize="0"/>
          <p:nvPr/>
        </p:nvPicPr>
        <p:blipFill>
          <a:blip r:embed="rId1"/>
          <a:stretch>
            <a:fillRect/>
          </a:stretch>
        </p:blipFill>
        <p:spPr>
          <a:xfrm>
            <a:off x="270425" y="1366975"/>
            <a:ext cx="5211274" cy="3094200"/>
          </a:xfrm>
          <a:prstGeom prst="rect">
            <a:avLst/>
          </a:prstGeom>
          <a:noFill/>
          <a:ln>
            <a:noFill/>
          </a:ln>
        </p:spPr>
      </p:pic>
      <p:pic>
        <p:nvPicPr>
          <p:cNvPr id="345" name="Google Shape;345;p53"/>
          <p:cNvPicPr preferRelativeResize="0"/>
          <p:nvPr/>
        </p:nvPicPr>
        <p:blipFill>
          <a:blip r:embed="rId2"/>
          <a:stretch>
            <a:fillRect/>
          </a:stretch>
        </p:blipFill>
        <p:spPr>
          <a:xfrm>
            <a:off x="6098125" y="809675"/>
            <a:ext cx="2671001" cy="1882425"/>
          </a:xfrm>
          <a:prstGeom prst="rect">
            <a:avLst/>
          </a:prstGeom>
          <a:noFill/>
          <a:ln>
            <a:noFill/>
          </a:ln>
        </p:spPr>
      </p:pic>
      <p:sp>
        <p:nvSpPr>
          <p:cNvPr id="346" name="Google Shape;346;p53"/>
          <p:cNvSpPr txBox="1"/>
          <p:nvPr/>
        </p:nvSpPr>
        <p:spPr>
          <a:xfrm>
            <a:off x="6446625" y="683822"/>
            <a:ext cx="1974000" cy="323100"/>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b="1">
                <a:solidFill>
                  <a:schemeClr val="lt1"/>
                </a:solidFill>
                <a:latin typeface="Times New Roman" panose="02020503050405090304"/>
                <a:ea typeface="Times New Roman" panose="02020503050405090304"/>
                <a:cs typeface="Times New Roman" panose="02020503050405090304"/>
                <a:sym typeface="Times New Roman" panose="02020503050405090304"/>
              </a:rPr>
              <a:t>Rotation &amp; Order</a:t>
            </a:r>
            <a:endParaRPr sz="900" b="1">
              <a:solidFill>
                <a:schemeClr val="lt1"/>
              </a:solidFill>
              <a:latin typeface="Times New Roman" panose="02020503050405090304"/>
              <a:ea typeface="Times New Roman" panose="02020503050405090304"/>
              <a:cs typeface="Times New Roman" panose="02020503050405090304"/>
              <a:sym typeface="Times New Roman" panose="02020503050405090304"/>
            </a:endParaRPr>
          </a:p>
        </p:txBody>
      </p:sp>
      <p:cxnSp>
        <p:nvCxnSpPr>
          <p:cNvPr id="347" name="Google Shape;347;p53"/>
          <p:cNvCxnSpPr>
            <a:stCxn id="344" idx="3"/>
            <a:endCxn id="346" idx="1"/>
          </p:cNvCxnSpPr>
          <p:nvPr/>
        </p:nvCxnSpPr>
        <p:spPr>
          <a:xfrm rot="10800000" flipH="1">
            <a:off x="5481699" y="845275"/>
            <a:ext cx="964800" cy="2068800"/>
          </a:xfrm>
          <a:prstGeom prst="bentConnector3">
            <a:avLst>
              <a:gd name="adj1" fmla="val 50007"/>
            </a:avLst>
          </a:prstGeom>
          <a:noFill/>
          <a:ln w="38100" cap="flat" cmpd="sng">
            <a:solidFill>
              <a:schemeClr val="dk1"/>
            </a:solidFill>
            <a:prstDash val="solid"/>
            <a:round/>
            <a:headEnd type="none" w="med" len="med"/>
            <a:tailEnd type="none" w="med" len="med"/>
          </a:ln>
        </p:spPr>
      </p:cxnSp>
      <p:sp>
        <p:nvSpPr>
          <p:cNvPr id="348" name="Google Shape;348;p53"/>
          <p:cNvSpPr txBox="1"/>
          <p:nvPr>
            <p:ph type="title"/>
          </p:nvPr>
        </p:nvSpPr>
        <p:spPr>
          <a:xfrm>
            <a:off x="4725475" y="1095750"/>
            <a:ext cx="2060400" cy="3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91"/>
              <a:buNone/>
            </a:pPr>
            <a:r>
              <a:rPr lang="en-GB" sz="1270">
                <a:latin typeface="Times New Roman" panose="02020503050405090304"/>
                <a:ea typeface="Times New Roman" panose="02020503050405090304"/>
                <a:cs typeface="Times New Roman" panose="02020503050405090304"/>
                <a:sym typeface="Times New Roman" panose="02020503050405090304"/>
              </a:rPr>
              <a:t>Crossover  and Mutation</a:t>
            </a:r>
            <a:endParaRPr sz="1270">
              <a:latin typeface="Times New Roman" panose="02020503050405090304"/>
              <a:ea typeface="Times New Roman" panose="02020503050405090304"/>
              <a:cs typeface="Times New Roman" panose="02020503050405090304"/>
              <a:sym typeface="Times New Roman" panose="02020503050405090304"/>
            </a:endParaRPr>
          </a:p>
        </p:txBody>
      </p:sp>
      <p:sp>
        <p:nvSpPr>
          <p:cNvPr id="349" name="Google Shape;349;p53"/>
          <p:cNvSpPr txBox="1"/>
          <p:nvPr/>
        </p:nvSpPr>
        <p:spPr>
          <a:xfrm>
            <a:off x="1889075" y="1095749"/>
            <a:ext cx="1974000" cy="323100"/>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b="1">
                <a:solidFill>
                  <a:schemeClr val="lt1"/>
                </a:solidFill>
                <a:latin typeface="Times New Roman" panose="02020503050405090304"/>
                <a:ea typeface="Times New Roman" panose="02020503050405090304"/>
                <a:cs typeface="Times New Roman" panose="02020503050405090304"/>
                <a:sym typeface="Times New Roman" panose="02020503050405090304"/>
              </a:rPr>
              <a:t>Genetic Algorithm</a:t>
            </a:r>
            <a:endParaRPr sz="900" b="1">
              <a:solidFill>
                <a:schemeClr val="lt1"/>
              </a:solidFill>
              <a:latin typeface="Times New Roman" panose="02020503050405090304"/>
              <a:ea typeface="Times New Roman" panose="02020503050405090304"/>
              <a:cs typeface="Times New Roman" panose="02020503050405090304"/>
              <a:sym typeface="Times New Roman" panose="02020503050405090304"/>
            </a:endParaRPr>
          </a:p>
        </p:txBody>
      </p:sp>
      <p:pic>
        <p:nvPicPr>
          <p:cNvPr id="350" name="Google Shape;350;p53"/>
          <p:cNvPicPr preferRelativeResize="0"/>
          <p:nvPr/>
        </p:nvPicPr>
        <p:blipFill>
          <a:blip r:embed="rId3"/>
          <a:stretch>
            <a:fillRect/>
          </a:stretch>
        </p:blipFill>
        <p:spPr>
          <a:xfrm>
            <a:off x="6052187" y="3050750"/>
            <a:ext cx="2762876" cy="1924625"/>
          </a:xfrm>
          <a:prstGeom prst="rect">
            <a:avLst/>
          </a:prstGeom>
          <a:noFill/>
          <a:ln>
            <a:noFill/>
          </a:ln>
        </p:spPr>
      </p:pic>
      <p:cxnSp>
        <p:nvCxnSpPr>
          <p:cNvPr id="351" name="Google Shape;351;p53"/>
          <p:cNvCxnSpPr>
            <a:stCxn id="345" idx="2"/>
            <a:endCxn id="350" idx="0"/>
          </p:cNvCxnSpPr>
          <p:nvPr/>
        </p:nvCxnSpPr>
        <p:spPr>
          <a:xfrm>
            <a:off x="7433625" y="2692100"/>
            <a:ext cx="0" cy="358500"/>
          </a:xfrm>
          <a:prstGeom prst="straightConnector1">
            <a:avLst/>
          </a:prstGeom>
          <a:noFill/>
          <a:ln w="19050" cap="flat" cmpd="sng">
            <a:solidFill>
              <a:schemeClr val="dk1"/>
            </a:solidFill>
            <a:prstDash val="solid"/>
            <a:round/>
            <a:headEnd type="none" w="med" len="med"/>
            <a:tailEnd type="triangle" w="med" len="med"/>
          </a:ln>
        </p:spPr>
      </p:cxnSp>
      <p:sp>
        <p:nvSpPr>
          <p:cNvPr id="352" name="Google Shape;352;p53"/>
          <p:cNvSpPr txBox="1"/>
          <p:nvPr>
            <p:ph type="title"/>
          </p:nvPr>
        </p:nvSpPr>
        <p:spPr>
          <a:xfrm>
            <a:off x="7525800" y="2706875"/>
            <a:ext cx="1306500" cy="3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91"/>
              <a:buNone/>
            </a:pPr>
            <a:r>
              <a:rPr lang="en-GB" sz="1270">
                <a:latin typeface="Times New Roman" panose="02020503050405090304"/>
                <a:ea typeface="Times New Roman" panose="02020503050405090304"/>
                <a:cs typeface="Times New Roman" panose="02020503050405090304"/>
                <a:sym typeface="Times New Roman" panose="02020503050405090304"/>
              </a:rPr>
              <a:t>Fitness Value</a:t>
            </a:r>
            <a:endParaRPr sz="1270">
              <a:latin typeface="Times New Roman" panose="02020503050405090304"/>
              <a:ea typeface="Times New Roman" panose="02020503050405090304"/>
              <a:cs typeface="Times New Roman" panose="02020503050405090304"/>
              <a:sym typeface="Times New Roman" panose="02020503050405090304"/>
            </a:endParaRPr>
          </a:p>
        </p:txBody>
      </p:sp>
      <p:cxnSp>
        <p:nvCxnSpPr>
          <p:cNvPr id="353" name="Google Shape;353;p53"/>
          <p:cNvCxnSpPr>
            <a:stCxn id="344" idx="2"/>
            <a:endCxn id="350" idx="1"/>
          </p:cNvCxnSpPr>
          <p:nvPr/>
        </p:nvCxnSpPr>
        <p:spPr>
          <a:xfrm rot="-5400000">
            <a:off x="4240012" y="2649025"/>
            <a:ext cx="448200" cy="3176100"/>
          </a:xfrm>
          <a:prstGeom prst="bentConnector4">
            <a:avLst>
              <a:gd name="adj1" fmla="val -53129"/>
              <a:gd name="adj2" fmla="val 91020"/>
            </a:avLst>
          </a:prstGeom>
          <a:noFill/>
          <a:ln w="38100" cap="flat" cmpd="sng">
            <a:solidFill>
              <a:schemeClr val="dk1"/>
            </a:solidFill>
            <a:prstDash val="solid"/>
            <a:round/>
            <a:headEnd type="none" w="med" len="med"/>
            <a:tailEnd type="none" w="med" len="med"/>
          </a:ln>
        </p:spPr>
      </p:cxnSp>
      <p:sp>
        <p:nvSpPr>
          <p:cNvPr id="354" name="Google Shape;354;p53"/>
          <p:cNvSpPr txBox="1"/>
          <p:nvPr/>
        </p:nvSpPr>
        <p:spPr>
          <a:xfrm>
            <a:off x="0" y="0"/>
            <a:ext cx="127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Times New Roman" panose="02020503050405090304"/>
                <a:ea typeface="Times New Roman" panose="02020503050405090304"/>
                <a:cs typeface="Times New Roman" panose="02020503050405090304"/>
                <a:sym typeface="Times New Roman" panose="02020503050405090304"/>
              </a:rPr>
              <a:t>Appendix E</a:t>
            </a:r>
            <a:endParaRPr sz="1000" b="1">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31" name="Shape 131"/>
        <p:cNvGrpSpPr/>
        <p:nvPr/>
      </p:nvGrpSpPr>
      <p:grpSpPr>
        <a:xfrm>
          <a:off x="0" y="0"/>
          <a:ext cx="0" cy="0"/>
          <a:chOff x="0" y="0"/>
          <a:chExt cx="0" cy="0"/>
        </a:xfrm>
      </p:grpSpPr>
      <p:sp>
        <p:nvSpPr>
          <p:cNvPr id="132" name="Google Shape;132;p27"/>
          <p:cNvSpPr txBox="1"/>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just"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Executive Summary</a:t>
            </a:r>
            <a:endParaRPr>
              <a:latin typeface="Times New Roman" panose="02020503050405090304"/>
              <a:ea typeface="Times New Roman" panose="02020503050405090304"/>
              <a:cs typeface="Times New Roman" panose="02020503050405090304"/>
              <a:sym typeface="Times New Roman" panose="02020503050405090304"/>
            </a:endParaRPr>
          </a:p>
        </p:txBody>
      </p:sp>
      <p:sp>
        <p:nvSpPr>
          <p:cNvPr id="133" name="Google Shape;133;p27"/>
          <p:cNvSpPr txBox="1"/>
          <p:nvPr>
            <p:ph type="body" idx="1"/>
          </p:nvPr>
        </p:nvSpPr>
        <p:spPr>
          <a:xfrm>
            <a:off x="311700" y="1152475"/>
            <a:ext cx="8520600" cy="3416400"/>
          </a:xfrm>
          <a:prstGeom prst="rect">
            <a:avLst/>
          </a:prstGeom>
        </p:spPr>
        <p:txBody>
          <a:bodyPr spcFirstLastPara="1" wrap="square" lIns="91425" tIns="91425" rIns="91425" bIns="91425" anchor="t" anchorCtr="0">
            <a:normAutofit fontScale="92500"/>
          </a:bodyPr>
          <a:lstStyle/>
          <a:p>
            <a:pPr marL="0" lvl="0" indent="457200" algn="just" rtl="0">
              <a:lnSpc>
                <a:spcPct val="150000"/>
              </a:lnSpc>
              <a:spcBef>
                <a:spcPts val="0"/>
              </a:spcBef>
              <a:spcAft>
                <a:spcPts val="0"/>
              </a:spcAft>
              <a:buNone/>
            </a:pPr>
            <a:r>
              <a:rPr lang="en-GB" sz="1790">
                <a:solidFill>
                  <a:srgbClr val="000000"/>
                </a:solidFill>
                <a:latin typeface="Times New Roman" panose="02020503050405090304"/>
                <a:ea typeface="Times New Roman" panose="02020503050405090304"/>
                <a:cs typeface="Times New Roman" panose="02020503050405090304"/>
                <a:sym typeface="Times New Roman" panose="02020503050405090304"/>
              </a:rPr>
              <a:t>This project focuses on </a:t>
            </a:r>
            <a:r>
              <a:rPr lang="en-GB" sz="1790" b="1">
                <a:solidFill>
                  <a:srgbClr val="FF0000"/>
                </a:solidFill>
                <a:latin typeface="Times New Roman" panose="02020503050405090304"/>
                <a:ea typeface="Times New Roman" panose="02020503050405090304"/>
                <a:cs typeface="Times New Roman" panose="02020503050405090304"/>
                <a:sym typeface="Times New Roman" panose="02020503050405090304"/>
              </a:rPr>
              <a:t>optimizing cargo loading for Avianca Cargo’s A330F aircraft</a:t>
            </a:r>
            <a:r>
              <a:rPr lang="en-GB" sz="1790" b="1">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GB" sz="1790">
                <a:solidFill>
                  <a:srgbClr val="000000"/>
                </a:solidFill>
                <a:latin typeface="Times New Roman" panose="02020503050405090304"/>
                <a:ea typeface="Times New Roman" panose="02020503050405090304"/>
                <a:cs typeface="Times New Roman" panose="02020503050405090304"/>
                <a:sym typeface="Times New Roman" panose="02020503050405090304"/>
              </a:rPr>
              <a:t>to maximize the cargo weight and space utilization. The aircraft’s cargo configuration includes 20 P1 boxes and 3 P6 boxes in the upper hold, along with 4 front and 4 rear boxes in the lower hold. </a:t>
            </a:r>
            <a:endParaRPr sz="179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0" lvl="0" indent="457200" algn="just" rtl="0">
              <a:lnSpc>
                <a:spcPct val="150000"/>
              </a:lnSpc>
              <a:spcBef>
                <a:spcPts val="1200"/>
              </a:spcBef>
              <a:spcAft>
                <a:spcPts val="0"/>
              </a:spcAft>
              <a:buNone/>
            </a:pPr>
            <a:r>
              <a:rPr lang="en-GB" sz="1790">
                <a:solidFill>
                  <a:srgbClr val="000000"/>
                </a:solidFill>
                <a:latin typeface="Times New Roman" panose="02020503050405090304"/>
                <a:ea typeface="Times New Roman" panose="02020503050405090304"/>
                <a:cs typeface="Times New Roman" panose="02020503050405090304"/>
                <a:sym typeface="Times New Roman" panose="02020503050405090304"/>
              </a:rPr>
              <a:t>The challenge is to efficiently load diverse cargo types, balancing both space and weight distribution. Using advanced algorithms like 3D bin packing and DBLF, </a:t>
            </a:r>
            <a:r>
              <a:rPr lang="en-GB" sz="1790" b="1">
                <a:solidFill>
                  <a:srgbClr val="FF0000"/>
                </a:solidFill>
                <a:latin typeface="Times New Roman" panose="02020503050405090304"/>
                <a:ea typeface="Times New Roman" panose="02020503050405090304"/>
                <a:cs typeface="Times New Roman" panose="02020503050405090304"/>
                <a:sym typeface="Times New Roman" panose="02020503050405090304"/>
              </a:rPr>
              <a:t>the project aims to fully utilize available space and ensure optimal loading while maintaining safety</a:t>
            </a:r>
            <a:r>
              <a:rPr lang="en-GB" sz="1790" b="1">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GB" sz="1790">
                <a:solidFill>
                  <a:srgbClr val="000000"/>
                </a:solidFill>
                <a:latin typeface="Times New Roman" panose="02020503050405090304"/>
                <a:ea typeface="Times New Roman" panose="02020503050405090304"/>
                <a:cs typeface="Times New Roman" panose="02020503050405090304"/>
                <a:sym typeface="Times New Roman" panose="02020503050405090304"/>
              </a:rPr>
              <a:t>This will lead to improved operational efficiency and profitability for Avianca Cargo.</a:t>
            </a:r>
            <a:endParaRPr sz="1790"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spcBef>
                <a:spcPts val="1200"/>
              </a:spcBef>
              <a:spcAft>
                <a:spcPts val="1200"/>
              </a:spcAft>
              <a:buNone/>
            </a:pPr>
            <a:endParaRPr>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58" name="Shape 358"/>
        <p:cNvGrpSpPr/>
        <p:nvPr/>
      </p:nvGrpSpPr>
      <p:grpSpPr>
        <a:xfrm>
          <a:off x="0" y="0"/>
          <a:ext cx="0" cy="0"/>
          <a:chOff x="0" y="0"/>
          <a:chExt cx="0" cy="0"/>
        </a:xfrm>
      </p:grpSpPr>
      <p:sp>
        <p:nvSpPr>
          <p:cNvPr id="359" name="Google Shape;359;p54"/>
          <p:cNvSpPr txBox="1"/>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Cloud Deployment</a:t>
            </a:r>
            <a:endParaRPr>
              <a:latin typeface="Times New Roman" panose="02020503050405090304"/>
              <a:ea typeface="Times New Roman" panose="02020503050405090304"/>
              <a:cs typeface="Times New Roman" panose="02020503050405090304"/>
              <a:sym typeface="Times New Roman" panose="02020503050405090304"/>
            </a:endParaRPr>
          </a:p>
        </p:txBody>
      </p:sp>
      <p:sp>
        <p:nvSpPr>
          <p:cNvPr id="360" name="Google Shape;360;p5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6550" algn="l" rtl="0">
              <a:lnSpc>
                <a:spcPct val="150000"/>
              </a:lnSpc>
              <a:spcBef>
                <a:spcPts val="1200"/>
              </a:spcBef>
              <a:spcAft>
                <a:spcPts val="0"/>
              </a:spcAft>
              <a:buClr>
                <a:srgbClr val="000000"/>
              </a:buClr>
              <a:buSzPts val="1700"/>
              <a:buFont typeface="Arial" panose="020B0604020202090204"/>
              <a:buChar char="●"/>
            </a:pPr>
            <a:r>
              <a:rPr lang="en-GB" sz="1700" b="1">
                <a:solidFill>
                  <a:srgbClr val="000000"/>
                </a:solidFill>
                <a:latin typeface="Times New Roman" panose="02020503050405090304"/>
                <a:ea typeface="Times New Roman" panose="02020503050405090304"/>
                <a:cs typeface="Times New Roman" panose="02020503050405090304"/>
                <a:sym typeface="Times New Roman" panose="02020503050405090304"/>
              </a:rPr>
              <a:t>Data Storage</a:t>
            </a:r>
            <a:r>
              <a:rPr lang="en-GB" sz="1700">
                <a:solidFill>
                  <a:srgbClr val="000000"/>
                </a:solidFill>
                <a:latin typeface="Times New Roman" panose="02020503050405090304"/>
                <a:ea typeface="Times New Roman" panose="02020503050405090304"/>
                <a:cs typeface="Times New Roman" panose="02020503050405090304"/>
                <a:sym typeface="Times New Roman" panose="02020503050405090304"/>
              </a:rPr>
              <a:t>: Storing historical data and potentially new data collected during the optimization.</a:t>
            </a:r>
            <a:endParaRPr sz="17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l" rtl="0">
              <a:lnSpc>
                <a:spcPct val="150000"/>
              </a:lnSpc>
              <a:spcBef>
                <a:spcPts val="0"/>
              </a:spcBef>
              <a:spcAft>
                <a:spcPts val="0"/>
              </a:spcAft>
              <a:buClr>
                <a:srgbClr val="000000"/>
              </a:buClr>
              <a:buSzPts val="1700"/>
              <a:buFont typeface="Arial" panose="020B0604020202090204"/>
              <a:buChar char="●"/>
            </a:pPr>
            <a:r>
              <a:rPr lang="en-GB" sz="1700" b="1">
                <a:solidFill>
                  <a:srgbClr val="000000"/>
                </a:solidFill>
                <a:latin typeface="Times New Roman" panose="02020503050405090304"/>
                <a:ea typeface="Times New Roman" panose="02020503050405090304"/>
                <a:cs typeface="Times New Roman" panose="02020503050405090304"/>
                <a:sym typeface="Times New Roman" panose="02020503050405090304"/>
              </a:rPr>
              <a:t>Compute Resources</a:t>
            </a:r>
            <a:r>
              <a:rPr lang="en-GB" sz="1700">
                <a:solidFill>
                  <a:srgbClr val="000000"/>
                </a:solidFill>
                <a:latin typeface="Times New Roman" panose="02020503050405090304"/>
                <a:ea typeface="Times New Roman" panose="02020503050405090304"/>
                <a:cs typeface="Times New Roman" panose="02020503050405090304"/>
                <a:sym typeface="Times New Roman" panose="02020503050405090304"/>
              </a:rPr>
              <a:t>: For running optimization algorithms and machine learning models.</a:t>
            </a:r>
            <a:endParaRPr sz="17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l" rtl="0">
              <a:lnSpc>
                <a:spcPct val="150000"/>
              </a:lnSpc>
              <a:spcBef>
                <a:spcPts val="0"/>
              </a:spcBef>
              <a:spcAft>
                <a:spcPts val="0"/>
              </a:spcAft>
              <a:buClr>
                <a:srgbClr val="000000"/>
              </a:buClr>
              <a:buSzPts val="1700"/>
              <a:buFont typeface="Arial" panose="020B0604020202090204"/>
              <a:buChar char="●"/>
            </a:pPr>
            <a:r>
              <a:rPr lang="en-GB" sz="1700" b="1">
                <a:solidFill>
                  <a:srgbClr val="000000"/>
                </a:solidFill>
                <a:latin typeface="Times New Roman" panose="02020503050405090304"/>
                <a:ea typeface="Times New Roman" panose="02020503050405090304"/>
                <a:cs typeface="Times New Roman" panose="02020503050405090304"/>
                <a:sym typeface="Times New Roman" panose="02020503050405090304"/>
              </a:rPr>
              <a:t>Data Analysis and Processing</a:t>
            </a:r>
            <a:r>
              <a:rPr lang="en-GB" sz="1700">
                <a:solidFill>
                  <a:srgbClr val="000000"/>
                </a:solidFill>
                <a:latin typeface="Times New Roman" panose="02020503050405090304"/>
                <a:ea typeface="Times New Roman" panose="02020503050405090304"/>
                <a:cs typeface="Times New Roman" panose="02020503050405090304"/>
                <a:sym typeface="Times New Roman" panose="02020503050405090304"/>
              </a:rPr>
              <a:t>: To analyze and visualize shipment patterns, possibly using cloud-based notebooks or data warehouses.</a:t>
            </a:r>
            <a:endParaRPr sz="17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l" rtl="0">
              <a:lnSpc>
                <a:spcPct val="150000"/>
              </a:lnSpc>
              <a:spcBef>
                <a:spcPts val="0"/>
              </a:spcBef>
              <a:spcAft>
                <a:spcPts val="0"/>
              </a:spcAft>
              <a:buClr>
                <a:srgbClr val="000000"/>
              </a:buClr>
              <a:buSzPts val="1700"/>
              <a:buFont typeface="Arial" panose="020B0604020202090204"/>
              <a:buChar char="●"/>
            </a:pPr>
            <a:r>
              <a:rPr lang="en-GB" sz="1700" b="1">
                <a:solidFill>
                  <a:srgbClr val="000000"/>
                </a:solidFill>
                <a:latin typeface="Times New Roman" panose="02020503050405090304"/>
                <a:ea typeface="Times New Roman" panose="02020503050405090304"/>
                <a:cs typeface="Times New Roman" panose="02020503050405090304"/>
                <a:sym typeface="Times New Roman" panose="02020503050405090304"/>
              </a:rPr>
              <a:t>Development and Testing</a:t>
            </a:r>
            <a:r>
              <a:rPr lang="en-GB" sz="1700">
                <a:solidFill>
                  <a:srgbClr val="000000"/>
                </a:solidFill>
                <a:latin typeface="Times New Roman" panose="02020503050405090304"/>
                <a:ea typeface="Times New Roman" panose="02020503050405090304"/>
                <a:cs typeface="Times New Roman" panose="02020503050405090304"/>
                <a:sym typeface="Times New Roman" panose="02020503050405090304"/>
              </a:rPr>
              <a:t>: Cloud-based environments for developing and testing optimization algorithms.</a:t>
            </a:r>
            <a:endParaRPr sz="17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l" rtl="0">
              <a:lnSpc>
                <a:spcPct val="150000"/>
              </a:lnSpc>
              <a:spcBef>
                <a:spcPts val="0"/>
              </a:spcBef>
              <a:spcAft>
                <a:spcPts val="0"/>
              </a:spcAft>
              <a:buClr>
                <a:srgbClr val="000000"/>
              </a:buClr>
              <a:buSzPts val="1700"/>
              <a:buFont typeface="Arial" panose="020B0604020202090204"/>
              <a:buChar char="●"/>
            </a:pPr>
            <a:r>
              <a:rPr lang="en-GB" sz="1700" b="1">
                <a:solidFill>
                  <a:srgbClr val="000000"/>
                </a:solidFill>
                <a:latin typeface="Times New Roman" panose="02020503050405090304"/>
                <a:ea typeface="Times New Roman" panose="02020503050405090304"/>
                <a:cs typeface="Times New Roman" panose="02020503050405090304"/>
                <a:sym typeface="Times New Roman" panose="02020503050405090304"/>
              </a:rPr>
              <a:t>Deployment</a:t>
            </a:r>
            <a:r>
              <a:rPr lang="en-GB" sz="1700">
                <a:solidFill>
                  <a:srgbClr val="000000"/>
                </a:solidFill>
                <a:latin typeface="Times New Roman" panose="02020503050405090304"/>
                <a:ea typeface="Times New Roman" panose="02020503050405090304"/>
                <a:cs typeface="Times New Roman" panose="02020503050405090304"/>
                <a:sym typeface="Times New Roman" panose="02020503050405090304"/>
              </a:rPr>
              <a:t>: Hosting the optimization logic and any application interfaces.</a:t>
            </a:r>
            <a:endParaRPr lang="en-GB" sz="17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p:txBody>
      </p:sp>
      <p:sp>
        <p:nvSpPr>
          <p:cNvPr id="361" name="Google Shape;361;p54"/>
          <p:cNvSpPr txBox="1"/>
          <p:nvPr/>
        </p:nvSpPr>
        <p:spPr>
          <a:xfrm>
            <a:off x="0" y="0"/>
            <a:ext cx="127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Times New Roman" panose="02020503050405090304"/>
                <a:ea typeface="Times New Roman" panose="02020503050405090304"/>
                <a:cs typeface="Times New Roman" panose="02020503050405090304"/>
                <a:sym typeface="Times New Roman" panose="02020503050405090304"/>
              </a:rPr>
              <a:t>Appendix F</a:t>
            </a:r>
            <a:endParaRPr sz="1000" b="1">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365" name="Shape 365"/>
        <p:cNvGrpSpPr/>
        <p:nvPr/>
      </p:nvGrpSpPr>
      <p:grpSpPr>
        <a:xfrm>
          <a:off x="0" y="0"/>
          <a:ext cx="0" cy="0"/>
          <a:chOff x="0" y="0"/>
          <a:chExt cx="0" cy="0"/>
        </a:xfrm>
      </p:grpSpPr>
      <p:sp>
        <p:nvSpPr>
          <p:cNvPr id="366" name="Google Shape;366;p55"/>
          <p:cNvSpPr txBox="1"/>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Cloud Deployment -</a:t>
            </a:r>
            <a:r>
              <a:rPr lang="en-GB">
                <a:latin typeface="Times New Roman" panose="02020503050405090304"/>
                <a:ea typeface="Times New Roman" panose="02020503050405090304"/>
                <a:cs typeface="Times New Roman" panose="02020503050405090304"/>
                <a:sym typeface="Times New Roman" panose="02020503050405090304"/>
              </a:rPr>
              <a:t>Cost Estimation by Cloud Platform</a:t>
            </a:r>
            <a:endParaRPr>
              <a:latin typeface="Times New Roman" panose="02020503050405090304"/>
              <a:ea typeface="Times New Roman" panose="02020503050405090304"/>
              <a:cs typeface="Times New Roman" panose="02020503050405090304"/>
              <a:sym typeface="Times New Roman" panose="02020503050405090304"/>
            </a:endParaRPr>
          </a:p>
        </p:txBody>
      </p:sp>
      <p:sp>
        <p:nvSpPr>
          <p:cNvPr id="367" name="Google Shape;367;p55"/>
          <p:cNvSpPr txBox="1"/>
          <p:nvPr>
            <p:ph type="body" idx="1"/>
          </p:nvPr>
        </p:nvSpPr>
        <p:spPr>
          <a:xfrm>
            <a:off x="311700" y="1480000"/>
            <a:ext cx="8520600" cy="3088800"/>
          </a:xfrm>
          <a:prstGeom prst="rect">
            <a:avLst/>
          </a:prstGeom>
        </p:spPr>
        <p:txBody>
          <a:bodyPr spcFirstLastPara="1" wrap="square" lIns="91425" tIns="91425" rIns="91425" bIns="91425" anchor="t" anchorCtr="0">
            <a:normAutofit lnSpcReduction="10000"/>
          </a:bodyPr>
          <a:lstStyle/>
          <a:p>
            <a:pPr marL="0" lvl="0" indent="0" algn="l" rtl="0">
              <a:lnSpc>
                <a:spcPct val="150000"/>
              </a:lnSpc>
              <a:spcBef>
                <a:spcPts val="1200"/>
              </a:spcBef>
              <a:spcAft>
                <a:spcPts val="0"/>
              </a:spcAft>
              <a:buNone/>
            </a:pPr>
            <a:r>
              <a:rPr lang="en-GB" sz="1300" b="1">
                <a:solidFill>
                  <a:srgbClr val="000000"/>
                </a:solidFill>
                <a:latin typeface="Times New Roman" panose="02020503050405090304"/>
                <a:ea typeface="Times New Roman" panose="02020503050405090304"/>
                <a:cs typeface="Times New Roman" panose="02020503050405090304"/>
                <a:sym typeface="Times New Roman" panose="02020503050405090304"/>
              </a:rPr>
              <a:t>AWS (Amazon Web Services)</a:t>
            </a:r>
            <a:endParaRPr sz="1300"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1150" algn="l" rtl="0">
              <a:lnSpc>
                <a:spcPct val="150000"/>
              </a:lnSpc>
              <a:spcBef>
                <a:spcPts val="1200"/>
              </a:spcBef>
              <a:spcAft>
                <a:spcPts val="0"/>
              </a:spcAft>
              <a:buClr>
                <a:srgbClr val="000000"/>
              </a:buClr>
              <a:buSzPts val="1300"/>
              <a:buFont typeface="Arial" panose="020B0604020202090204"/>
              <a:buChar char="●"/>
            </a:pPr>
            <a:r>
              <a:rPr lang="en-GB" sz="1300" b="1">
                <a:solidFill>
                  <a:srgbClr val="000000"/>
                </a:solidFill>
                <a:latin typeface="Times New Roman" panose="02020503050405090304"/>
                <a:ea typeface="Times New Roman" panose="02020503050405090304"/>
                <a:cs typeface="Times New Roman" panose="02020503050405090304"/>
                <a:sym typeface="Times New Roman" panose="02020503050405090304"/>
              </a:rPr>
              <a:t>Compute</a:t>
            </a: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 Using Amazon EC2 or AWS Lambda for compute resources. Costs depend on the instance type and usage duration.</a:t>
            </a:r>
            <a:endParaRPr sz="13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311150" algn="l" rtl="0">
              <a:lnSpc>
                <a:spcPct val="150000"/>
              </a:lnSpc>
              <a:spcBef>
                <a:spcPts val="0"/>
              </a:spcBef>
              <a:spcAft>
                <a:spcPts val="0"/>
              </a:spcAft>
              <a:buClr>
                <a:srgbClr val="000000"/>
              </a:buClr>
              <a:buSzPts val="1300"/>
              <a:buFont typeface="Times New Roman" panose="02020503050405090304"/>
              <a:buChar char="○"/>
            </a:pP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Example: An m5.large instance (2 vCPUs, 8 GB RAM) for compute-intensive tasks costs approximately $0.096 per hour.</a:t>
            </a:r>
            <a:endParaRPr sz="13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1150" algn="l" rtl="0">
              <a:lnSpc>
                <a:spcPct val="150000"/>
              </a:lnSpc>
              <a:spcBef>
                <a:spcPts val="0"/>
              </a:spcBef>
              <a:spcAft>
                <a:spcPts val="0"/>
              </a:spcAft>
              <a:buClr>
                <a:srgbClr val="000000"/>
              </a:buClr>
              <a:buSzPts val="1300"/>
              <a:buFont typeface="Arial" panose="020B0604020202090204"/>
              <a:buChar char="●"/>
            </a:pPr>
            <a:r>
              <a:rPr lang="en-GB" sz="1300" b="1">
                <a:solidFill>
                  <a:srgbClr val="000000"/>
                </a:solidFill>
                <a:latin typeface="Times New Roman" panose="02020503050405090304"/>
                <a:ea typeface="Times New Roman" panose="02020503050405090304"/>
                <a:cs typeface="Times New Roman" panose="02020503050405090304"/>
                <a:sym typeface="Times New Roman" panose="02020503050405090304"/>
              </a:rPr>
              <a:t>Storage</a:t>
            </a: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 Amazon S3 for data storage. Costs start at $0.023 per GB for the first 50 TB.</a:t>
            </a:r>
            <a:endParaRPr sz="13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1150" algn="l" rtl="0">
              <a:lnSpc>
                <a:spcPct val="150000"/>
              </a:lnSpc>
              <a:spcBef>
                <a:spcPts val="0"/>
              </a:spcBef>
              <a:spcAft>
                <a:spcPts val="0"/>
              </a:spcAft>
              <a:buClr>
                <a:srgbClr val="000000"/>
              </a:buClr>
              <a:buSzPts val="1300"/>
              <a:buFont typeface="Arial" panose="020B0604020202090204"/>
              <a:buChar char="●"/>
            </a:pPr>
            <a:r>
              <a:rPr lang="en-GB" sz="1300" b="1">
                <a:solidFill>
                  <a:srgbClr val="000000"/>
                </a:solidFill>
                <a:latin typeface="Times New Roman" panose="02020503050405090304"/>
                <a:ea typeface="Times New Roman" panose="02020503050405090304"/>
                <a:cs typeface="Times New Roman" panose="02020503050405090304"/>
                <a:sym typeface="Times New Roman" panose="02020503050405090304"/>
              </a:rPr>
              <a:t>Data Processing</a:t>
            </a: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 AWS Glue or AWS Data Pipeline for ETL jobs. Pricing is based on data volume.</a:t>
            </a:r>
            <a:endParaRPr sz="13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1150" algn="l" rtl="0">
              <a:lnSpc>
                <a:spcPct val="150000"/>
              </a:lnSpc>
              <a:spcBef>
                <a:spcPts val="0"/>
              </a:spcBef>
              <a:spcAft>
                <a:spcPts val="0"/>
              </a:spcAft>
              <a:buClr>
                <a:srgbClr val="000000"/>
              </a:buClr>
              <a:buSzPts val="1300"/>
              <a:buFont typeface="Arial" panose="020B0604020202090204"/>
              <a:buChar char="●"/>
            </a:pPr>
            <a:r>
              <a:rPr lang="en-GB" sz="1300" b="1">
                <a:solidFill>
                  <a:srgbClr val="000000"/>
                </a:solidFill>
                <a:latin typeface="Times New Roman" panose="02020503050405090304"/>
                <a:ea typeface="Times New Roman" panose="02020503050405090304"/>
                <a:cs typeface="Times New Roman" panose="02020503050405090304"/>
                <a:sym typeface="Times New Roman" panose="02020503050405090304"/>
              </a:rPr>
              <a:t>Machine Learning</a:t>
            </a: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 AWS SageMaker for model training and deployment. Costs depend on instance hours and storage.</a:t>
            </a:r>
            <a:endParaRPr sz="13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1150" algn="l" rtl="0">
              <a:lnSpc>
                <a:spcPct val="150000"/>
              </a:lnSpc>
              <a:spcBef>
                <a:spcPts val="0"/>
              </a:spcBef>
              <a:spcAft>
                <a:spcPts val="0"/>
              </a:spcAft>
              <a:buClr>
                <a:srgbClr val="000000"/>
              </a:buClr>
              <a:buSzPts val="1300"/>
              <a:buFont typeface="Arial" panose="020B0604020202090204"/>
              <a:buChar char="●"/>
            </a:pPr>
            <a:r>
              <a:rPr lang="en-GB" sz="1300" b="1">
                <a:solidFill>
                  <a:srgbClr val="000000"/>
                </a:solidFill>
                <a:latin typeface="Times New Roman" panose="02020503050405090304"/>
                <a:ea typeface="Times New Roman" panose="02020503050405090304"/>
                <a:cs typeface="Times New Roman" panose="02020503050405090304"/>
                <a:sym typeface="Times New Roman" panose="02020503050405090304"/>
              </a:rPr>
              <a:t>Estimated Monthly Cost</a:t>
            </a: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 Approximately $200–$1,000 depending on data volume and compute usage.</a:t>
            </a:r>
            <a:endPar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p:txBody>
      </p:sp>
      <p:sp>
        <p:nvSpPr>
          <p:cNvPr id="368" name="Google Shape;368;p55"/>
          <p:cNvSpPr txBox="1"/>
          <p:nvPr/>
        </p:nvSpPr>
        <p:spPr>
          <a:xfrm>
            <a:off x="0" y="0"/>
            <a:ext cx="127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Times New Roman" panose="02020503050405090304"/>
                <a:ea typeface="Times New Roman" panose="02020503050405090304"/>
                <a:cs typeface="Times New Roman" panose="02020503050405090304"/>
                <a:sym typeface="Times New Roman" panose="02020503050405090304"/>
              </a:rPr>
              <a:t>Appendix </a:t>
            </a:r>
            <a:r>
              <a:rPr lang="en-GB" sz="1000" b="1">
                <a:latin typeface="Playfair Display"/>
                <a:ea typeface="Playfair Display"/>
                <a:cs typeface="Playfair Display"/>
                <a:sym typeface="Playfair Display"/>
              </a:rPr>
              <a:t>G</a:t>
            </a:r>
            <a:endParaRPr sz="1000"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372" name="Shape 372"/>
        <p:cNvGrpSpPr/>
        <p:nvPr/>
      </p:nvGrpSpPr>
      <p:grpSpPr>
        <a:xfrm>
          <a:off x="0" y="0"/>
          <a:ext cx="0" cy="0"/>
          <a:chOff x="0" y="0"/>
          <a:chExt cx="0" cy="0"/>
        </a:xfrm>
      </p:grpSpPr>
      <p:sp>
        <p:nvSpPr>
          <p:cNvPr id="373" name="Google Shape;373;p56"/>
          <p:cNvSpPr txBox="1"/>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Cloud Deployment -Cost Estimation by Cloud Platform</a:t>
            </a:r>
            <a:endParaRPr>
              <a:latin typeface="Times New Roman" panose="02020503050405090304"/>
              <a:ea typeface="Times New Roman" panose="02020503050405090304"/>
              <a:cs typeface="Times New Roman" panose="02020503050405090304"/>
              <a:sym typeface="Times New Roman" panose="02020503050405090304"/>
            </a:endParaRPr>
          </a:p>
        </p:txBody>
      </p:sp>
      <p:sp>
        <p:nvSpPr>
          <p:cNvPr id="374" name="Google Shape;374;p56"/>
          <p:cNvSpPr txBox="1"/>
          <p:nvPr>
            <p:ph type="body" idx="1"/>
          </p:nvPr>
        </p:nvSpPr>
        <p:spPr>
          <a:xfrm>
            <a:off x="311700" y="1480000"/>
            <a:ext cx="8520600" cy="3384300"/>
          </a:xfrm>
          <a:prstGeom prst="rect">
            <a:avLst/>
          </a:prstGeom>
        </p:spPr>
        <p:txBody>
          <a:bodyPr spcFirstLastPara="1" wrap="square" lIns="91425" tIns="91425" rIns="91425" bIns="91425" anchor="t" anchorCtr="0">
            <a:normAutofit/>
          </a:bodyPr>
          <a:lstStyle/>
          <a:p>
            <a:pPr marL="0" lvl="0" indent="0" algn="l" rtl="0">
              <a:lnSpc>
                <a:spcPct val="115000"/>
              </a:lnSpc>
              <a:spcBef>
                <a:spcPts val="1200"/>
              </a:spcBef>
              <a:spcAft>
                <a:spcPts val="0"/>
              </a:spcAft>
              <a:buNone/>
            </a:pPr>
            <a:r>
              <a:rPr lang="en-GB" sz="1100" b="1">
                <a:solidFill>
                  <a:srgbClr val="000000"/>
                </a:solidFill>
                <a:latin typeface="Times New Roman" panose="02020503050405090304"/>
                <a:ea typeface="Times New Roman" panose="02020503050405090304"/>
                <a:cs typeface="Times New Roman" panose="02020503050405090304"/>
                <a:sym typeface="Times New Roman" panose="02020503050405090304"/>
              </a:rPr>
              <a:t>Microsoft Azure</a:t>
            </a:r>
            <a:endParaRPr sz="1100"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298450" algn="l" rtl="0">
              <a:lnSpc>
                <a:spcPct val="115000"/>
              </a:lnSpc>
              <a:spcBef>
                <a:spcPts val="1200"/>
              </a:spcBef>
              <a:spcAft>
                <a:spcPts val="0"/>
              </a:spcAft>
              <a:buClr>
                <a:srgbClr val="000000"/>
              </a:buClr>
              <a:buSzPts val="1100"/>
              <a:buFont typeface="Arial" panose="020B0604020202090204"/>
              <a:buChar char="●"/>
            </a:pPr>
            <a:r>
              <a:rPr lang="en-GB" sz="1100" b="1">
                <a:solidFill>
                  <a:srgbClr val="000000"/>
                </a:solidFill>
                <a:latin typeface="Times New Roman" panose="02020503050405090304"/>
                <a:ea typeface="Times New Roman" panose="02020503050405090304"/>
                <a:cs typeface="Times New Roman" panose="02020503050405090304"/>
                <a:sym typeface="Times New Roman" panose="02020503050405090304"/>
              </a:rPr>
              <a:t>Compute</a:t>
            </a:r>
            <a:r>
              <a:rPr lang="en-GB" sz="1100">
                <a:solidFill>
                  <a:srgbClr val="000000"/>
                </a:solidFill>
                <a:latin typeface="Times New Roman" panose="02020503050405090304"/>
                <a:ea typeface="Times New Roman" panose="02020503050405090304"/>
                <a:cs typeface="Times New Roman" panose="02020503050405090304"/>
                <a:sym typeface="Times New Roman" panose="02020503050405090304"/>
              </a:rPr>
              <a:t>: Azure Virtual Machines or Azure Functions for running computations. Example: A D2 v3 VM (2 vCPUs, 8 GB RAM) costs around $0.096 per hour.</a:t>
            </a:r>
            <a:endParaRPr sz="11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298450" algn="l" rtl="0">
              <a:lnSpc>
                <a:spcPct val="115000"/>
              </a:lnSpc>
              <a:spcBef>
                <a:spcPts val="0"/>
              </a:spcBef>
              <a:spcAft>
                <a:spcPts val="0"/>
              </a:spcAft>
              <a:buClr>
                <a:srgbClr val="000000"/>
              </a:buClr>
              <a:buSzPts val="1100"/>
              <a:buFont typeface="Arial" panose="020B0604020202090204"/>
              <a:buChar char="●"/>
            </a:pPr>
            <a:r>
              <a:rPr lang="en-GB" sz="1100" b="1">
                <a:solidFill>
                  <a:srgbClr val="000000"/>
                </a:solidFill>
                <a:latin typeface="Times New Roman" panose="02020503050405090304"/>
                <a:ea typeface="Times New Roman" panose="02020503050405090304"/>
                <a:cs typeface="Times New Roman" panose="02020503050405090304"/>
                <a:sym typeface="Times New Roman" panose="02020503050405090304"/>
              </a:rPr>
              <a:t>Storage</a:t>
            </a:r>
            <a:r>
              <a:rPr lang="en-GB" sz="1100">
                <a:solidFill>
                  <a:srgbClr val="000000"/>
                </a:solidFill>
                <a:latin typeface="Times New Roman" panose="02020503050405090304"/>
                <a:ea typeface="Times New Roman" panose="02020503050405090304"/>
                <a:cs typeface="Times New Roman" panose="02020503050405090304"/>
                <a:sym typeface="Times New Roman" panose="02020503050405090304"/>
              </a:rPr>
              <a:t>: Azure Blob Storage for data storage. Starting at $0.0184 per GB.</a:t>
            </a:r>
            <a:endParaRPr sz="11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298450" algn="l" rtl="0">
              <a:lnSpc>
                <a:spcPct val="115000"/>
              </a:lnSpc>
              <a:spcBef>
                <a:spcPts val="0"/>
              </a:spcBef>
              <a:spcAft>
                <a:spcPts val="0"/>
              </a:spcAft>
              <a:buClr>
                <a:srgbClr val="000000"/>
              </a:buClr>
              <a:buSzPts val="1100"/>
              <a:buFont typeface="Arial" panose="020B0604020202090204"/>
              <a:buChar char="●"/>
            </a:pPr>
            <a:r>
              <a:rPr lang="en-GB" sz="1100" b="1">
                <a:solidFill>
                  <a:srgbClr val="000000"/>
                </a:solidFill>
                <a:latin typeface="Times New Roman" panose="02020503050405090304"/>
                <a:ea typeface="Times New Roman" panose="02020503050405090304"/>
                <a:cs typeface="Times New Roman" panose="02020503050405090304"/>
                <a:sym typeface="Times New Roman" panose="02020503050405090304"/>
              </a:rPr>
              <a:t>Data Processing</a:t>
            </a:r>
            <a:r>
              <a:rPr lang="en-GB" sz="1100">
                <a:solidFill>
                  <a:srgbClr val="000000"/>
                </a:solidFill>
                <a:latin typeface="Times New Roman" panose="02020503050405090304"/>
                <a:ea typeface="Times New Roman" panose="02020503050405090304"/>
                <a:cs typeface="Times New Roman" panose="02020503050405090304"/>
                <a:sym typeface="Times New Roman" panose="02020503050405090304"/>
              </a:rPr>
              <a:t>: Azure Data Factory for ETL and Azure Synapse Analytics for data warehousing.</a:t>
            </a:r>
            <a:endParaRPr sz="11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298450" algn="l" rtl="0">
              <a:lnSpc>
                <a:spcPct val="115000"/>
              </a:lnSpc>
              <a:spcBef>
                <a:spcPts val="0"/>
              </a:spcBef>
              <a:spcAft>
                <a:spcPts val="0"/>
              </a:spcAft>
              <a:buClr>
                <a:srgbClr val="000000"/>
              </a:buClr>
              <a:buSzPts val="1100"/>
              <a:buFont typeface="Arial" panose="020B0604020202090204"/>
              <a:buChar char="●"/>
            </a:pPr>
            <a:r>
              <a:rPr lang="en-GB" sz="1100" b="1">
                <a:solidFill>
                  <a:srgbClr val="000000"/>
                </a:solidFill>
                <a:latin typeface="Times New Roman" panose="02020503050405090304"/>
                <a:ea typeface="Times New Roman" panose="02020503050405090304"/>
                <a:cs typeface="Times New Roman" panose="02020503050405090304"/>
                <a:sym typeface="Times New Roman" panose="02020503050405090304"/>
              </a:rPr>
              <a:t>Machine Learning</a:t>
            </a:r>
            <a:r>
              <a:rPr lang="en-GB" sz="1100">
                <a:solidFill>
                  <a:srgbClr val="000000"/>
                </a:solidFill>
                <a:latin typeface="Times New Roman" panose="02020503050405090304"/>
                <a:ea typeface="Times New Roman" panose="02020503050405090304"/>
                <a:cs typeface="Times New Roman" panose="02020503050405090304"/>
                <a:sym typeface="Times New Roman" panose="02020503050405090304"/>
              </a:rPr>
              <a:t>: Azure Machine Learning Service for training and deploying models.</a:t>
            </a:r>
            <a:endParaRPr sz="11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298450" algn="l" rtl="0">
              <a:lnSpc>
                <a:spcPct val="115000"/>
              </a:lnSpc>
              <a:spcBef>
                <a:spcPts val="0"/>
              </a:spcBef>
              <a:spcAft>
                <a:spcPts val="0"/>
              </a:spcAft>
              <a:buClr>
                <a:srgbClr val="000000"/>
              </a:buClr>
              <a:buSzPts val="1100"/>
              <a:buFont typeface="Arial" panose="020B0604020202090204"/>
              <a:buChar char="●"/>
            </a:pPr>
            <a:r>
              <a:rPr lang="en-GB" sz="1100" b="1">
                <a:solidFill>
                  <a:srgbClr val="000000"/>
                </a:solidFill>
                <a:latin typeface="Times New Roman" panose="02020503050405090304"/>
                <a:ea typeface="Times New Roman" panose="02020503050405090304"/>
                <a:cs typeface="Times New Roman" panose="02020503050405090304"/>
                <a:sym typeface="Times New Roman" panose="02020503050405090304"/>
              </a:rPr>
              <a:t>Estimated Monthly Cost</a:t>
            </a:r>
            <a:r>
              <a:rPr lang="en-GB" sz="1100">
                <a:solidFill>
                  <a:srgbClr val="000000"/>
                </a:solidFill>
                <a:latin typeface="Times New Roman" panose="02020503050405090304"/>
                <a:ea typeface="Times New Roman" panose="02020503050405090304"/>
                <a:cs typeface="Times New Roman" panose="02020503050405090304"/>
                <a:sym typeface="Times New Roman" panose="02020503050405090304"/>
              </a:rPr>
              <a:t>: Approximately $250–$1,200, depending on data and compute needs.</a:t>
            </a:r>
            <a:endParaRPr sz="11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1200"/>
              </a:spcBef>
              <a:spcAft>
                <a:spcPts val="0"/>
              </a:spcAft>
              <a:buNone/>
            </a:pPr>
            <a:r>
              <a:rPr lang="en-GB" sz="1100" b="1">
                <a:solidFill>
                  <a:srgbClr val="000000"/>
                </a:solidFill>
                <a:latin typeface="Times New Roman" panose="02020503050405090304"/>
                <a:ea typeface="Times New Roman" panose="02020503050405090304"/>
                <a:cs typeface="Times New Roman" panose="02020503050405090304"/>
                <a:sym typeface="Times New Roman" panose="02020503050405090304"/>
              </a:rPr>
              <a:t>Google Cloud Platform (GCP)</a:t>
            </a:r>
            <a:endParaRPr sz="1100"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298450" algn="l" rtl="0">
              <a:lnSpc>
                <a:spcPct val="115000"/>
              </a:lnSpc>
              <a:spcBef>
                <a:spcPts val="1200"/>
              </a:spcBef>
              <a:spcAft>
                <a:spcPts val="0"/>
              </a:spcAft>
              <a:buClr>
                <a:srgbClr val="000000"/>
              </a:buClr>
              <a:buSzPts val="1100"/>
              <a:buFont typeface="Arial" panose="020B0604020202090204"/>
              <a:buChar char="●"/>
            </a:pPr>
            <a:r>
              <a:rPr lang="en-GB" sz="1100" b="1">
                <a:solidFill>
                  <a:srgbClr val="000000"/>
                </a:solidFill>
                <a:latin typeface="Times New Roman" panose="02020503050405090304"/>
                <a:ea typeface="Times New Roman" panose="02020503050405090304"/>
                <a:cs typeface="Times New Roman" panose="02020503050405090304"/>
                <a:sym typeface="Times New Roman" panose="02020503050405090304"/>
              </a:rPr>
              <a:t>Compute</a:t>
            </a:r>
            <a:r>
              <a:rPr lang="en-GB" sz="1100">
                <a:solidFill>
                  <a:srgbClr val="000000"/>
                </a:solidFill>
                <a:latin typeface="Times New Roman" panose="02020503050405090304"/>
                <a:ea typeface="Times New Roman" panose="02020503050405090304"/>
                <a:cs typeface="Times New Roman" panose="02020503050405090304"/>
                <a:sym typeface="Times New Roman" panose="02020503050405090304"/>
              </a:rPr>
              <a:t>: Google Compute Engine for compute resources. An n1-standard-2 instance (2 vCPUs, 7.5 GB RAM) costs about $0.095 per hour.</a:t>
            </a:r>
            <a:endParaRPr sz="11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298450" algn="l" rtl="0">
              <a:lnSpc>
                <a:spcPct val="115000"/>
              </a:lnSpc>
              <a:spcBef>
                <a:spcPts val="0"/>
              </a:spcBef>
              <a:spcAft>
                <a:spcPts val="0"/>
              </a:spcAft>
              <a:buClr>
                <a:srgbClr val="000000"/>
              </a:buClr>
              <a:buSzPts val="1100"/>
              <a:buFont typeface="Arial" panose="020B0604020202090204"/>
              <a:buChar char="●"/>
            </a:pPr>
            <a:r>
              <a:rPr lang="en-GB" sz="1100" b="1">
                <a:solidFill>
                  <a:srgbClr val="000000"/>
                </a:solidFill>
                <a:latin typeface="Times New Roman" panose="02020503050405090304"/>
                <a:ea typeface="Times New Roman" panose="02020503050405090304"/>
                <a:cs typeface="Times New Roman" panose="02020503050405090304"/>
                <a:sym typeface="Times New Roman" panose="02020503050405090304"/>
              </a:rPr>
              <a:t>Storage</a:t>
            </a:r>
            <a:r>
              <a:rPr lang="en-GB" sz="1100">
                <a:solidFill>
                  <a:srgbClr val="000000"/>
                </a:solidFill>
                <a:latin typeface="Times New Roman" panose="02020503050405090304"/>
                <a:ea typeface="Times New Roman" panose="02020503050405090304"/>
                <a:cs typeface="Times New Roman" panose="02020503050405090304"/>
                <a:sym typeface="Times New Roman" panose="02020503050405090304"/>
              </a:rPr>
              <a:t>: Google Cloud Storage for data storage. Starting at $0.020 per GB.</a:t>
            </a:r>
            <a:endParaRPr sz="11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298450" algn="l" rtl="0">
              <a:lnSpc>
                <a:spcPct val="115000"/>
              </a:lnSpc>
              <a:spcBef>
                <a:spcPts val="0"/>
              </a:spcBef>
              <a:spcAft>
                <a:spcPts val="0"/>
              </a:spcAft>
              <a:buClr>
                <a:srgbClr val="000000"/>
              </a:buClr>
              <a:buSzPts val="1100"/>
              <a:buFont typeface="Arial" panose="020B0604020202090204"/>
              <a:buChar char="●"/>
            </a:pPr>
            <a:r>
              <a:rPr lang="en-GB" sz="1100" b="1">
                <a:solidFill>
                  <a:srgbClr val="000000"/>
                </a:solidFill>
                <a:latin typeface="Times New Roman" panose="02020503050405090304"/>
                <a:ea typeface="Times New Roman" panose="02020503050405090304"/>
                <a:cs typeface="Times New Roman" panose="02020503050405090304"/>
                <a:sym typeface="Times New Roman" panose="02020503050405090304"/>
              </a:rPr>
              <a:t>Data Processing</a:t>
            </a:r>
            <a:r>
              <a:rPr lang="en-GB" sz="1100">
                <a:solidFill>
                  <a:srgbClr val="000000"/>
                </a:solidFill>
                <a:latin typeface="Times New Roman" panose="02020503050405090304"/>
                <a:ea typeface="Times New Roman" panose="02020503050405090304"/>
                <a:cs typeface="Times New Roman" panose="02020503050405090304"/>
                <a:sym typeface="Times New Roman" panose="02020503050405090304"/>
              </a:rPr>
              <a:t>: Cloud Dataflow for stream and batch processing, priced per data volume and runtime.</a:t>
            </a:r>
            <a:endParaRPr sz="11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298450" algn="l" rtl="0">
              <a:lnSpc>
                <a:spcPct val="115000"/>
              </a:lnSpc>
              <a:spcBef>
                <a:spcPts val="0"/>
              </a:spcBef>
              <a:spcAft>
                <a:spcPts val="0"/>
              </a:spcAft>
              <a:buClr>
                <a:srgbClr val="000000"/>
              </a:buClr>
              <a:buSzPts val="1100"/>
              <a:buFont typeface="Arial" panose="020B0604020202090204"/>
              <a:buChar char="●"/>
            </a:pPr>
            <a:r>
              <a:rPr lang="en-GB" sz="1100" b="1">
                <a:solidFill>
                  <a:srgbClr val="000000"/>
                </a:solidFill>
                <a:latin typeface="Times New Roman" panose="02020503050405090304"/>
                <a:ea typeface="Times New Roman" panose="02020503050405090304"/>
                <a:cs typeface="Times New Roman" panose="02020503050405090304"/>
                <a:sym typeface="Times New Roman" panose="02020503050405090304"/>
              </a:rPr>
              <a:t>Machine Learning</a:t>
            </a:r>
            <a:r>
              <a:rPr lang="en-GB" sz="1100">
                <a:solidFill>
                  <a:srgbClr val="000000"/>
                </a:solidFill>
                <a:latin typeface="Times New Roman" panose="02020503050405090304"/>
                <a:ea typeface="Times New Roman" panose="02020503050405090304"/>
                <a:cs typeface="Times New Roman" panose="02020503050405090304"/>
                <a:sym typeface="Times New Roman" panose="02020503050405090304"/>
              </a:rPr>
              <a:t>: Vertex AI for machine learning workflows. Costs vary based on model complexity.</a:t>
            </a:r>
            <a:endParaRPr sz="11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298450" algn="l" rtl="0">
              <a:lnSpc>
                <a:spcPct val="115000"/>
              </a:lnSpc>
              <a:spcBef>
                <a:spcPts val="0"/>
              </a:spcBef>
              <a:spcAft>
                <a:spcPts val="0"/>
              </a:spcAft>
              <a:buClr>
                <a:srgbClr val="000000"/>
              </a:buClr>
              <a:buSzPts val="1100"/>
              <a:buFont typeface="Arial" panose="020B0604020202090204"/>
              <a:buChar char="●"/>
            </a:pPr>
            <a:r>
              <a:rPr lang="en-GB" sz="1100" b="1">
                <a:solidFill>
                  <a:srgbClr val="000000"/>
                </a:solidFill>
                <a:latin typeface="Times New Roman" panose="02020503050405090304"/>
                <a:ea typeface="Times New Roman" panose="02020503050405090304"/>
                <a:cs typeface="Times New Roman" panose="02020503050405090304"/>
                <a:sym typeface="Times New Roman" panose="02020503050405090304"/>
              </a:rPr>
              <a:t>Estimated Monthly Cost</a:t>
            </a:r>
            <a:r>
              <a:rPr lang="en-GB" sz="1100">
                <a:solidFill>
                  <a:srgbClr val="000000"/>
                </a:solidFill>
                <a:latin typeface="Times New Roman" panose="02020503050405090304"/>
                <a:ea typeface="Times New Roman" panose="02020503050405090304"/>
                <a:cs typeface="Times New Roman" panose="02020503050405090304"/>
                <a:sym typeface="Times New Roman" panose="02020503050405090304"/>
              </a:rPr>
              <a:t>: Approximately $220–$1,000, depending on your requirements.</a:t>
            </a:r>
            <a:endParaRPr sz="1300"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p:txBody>
      </p:sp>
      <p:sp>
        <p:nvSpPr>
          <p:cNvPr id="375" name="Google Shape;375;p56"/>
          <p:cNvSpPr txBox="1"/>
          <p:nvPr/>
        </p:nvSpPr>
        <p:spPr>
          <a:xfrm>
            <a:off x="0" y="0"/>
            <a:ext cx="127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Times New Roman" panose="02020503050405090304"/>
                <a:ea typeface="Times New Roman" panose="02020503050405090304"/>
                <a:cs typeface="Times New Roman" panose="02020503050405090304"/>
                <a:sym typeface="Times New Roman" panose="02020503050405090304"/>
              </a:rPr>
              <a:t>Appendix H</a:t>
            </a:r>
            <a:endParaRPr sz="1000" b="1">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379" name="Shape 379"/>
        <p:cNvGrpSpPr/>
        <p:nvPr/>
      </p:nvGrpSpPr>
      <p:grpSpPr>
        <a:xfrm>
          <a:off x="0" y="0"/>
          <a:ext cx="0" cy="0"/>
          <a:chOff x="0" y="0"/>
          <a:chExt cx="0" cy="0"/>
        </a:xfrm>
      </p:grpSpPr>
      <p:sp>
        <p:nvSpPr>
          <p:cNvPr id="380" name="Google Shape;380;p57"/>
          <p:cNvSpPr txBox="1"/>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Cloud Deployment - Recommendations for Cost Management</a:t>
            </a:r>
            <a:endParaRPr>
              <a:latin typeface="Times New Roman" panose="02020503050405090304"/>
              <a:ea typeface="Times New Roman" panose="02020503050405090304"/>
              <a:cs typeface="Times New Roman" panose="02020503050405090304"/>
              <a:sym typeface="Times New Roman" panose="02020503050405090304"/>
            </a:endParaRPr>
          </a:p>
        </p:txBody>
      </p:sp>
      <p:sp>
        <p:nvSpPr>
          <p:cNvPr id="381" name="Google Shape;381;p57"/>
          <p:cNvSpPr txBox="1"/>
          <p:nvPr>
            <p:ph type="body" idx="1"/>
          </p:nvPr>
        </p:nvSpPr>
        <p:spPr>
          <a:xfrm>
            <a:off x="311700" y="1620700"/>
            <a:ext cx="8520600" cy="2948100"/>
          </a:xfrm>
          <a:prstGeom prst="rect">
            <a:avLst/>
          </a:prstGeom>
        </p:spPr>
        <p:txBody>
          <a:bodyPr spcFirstLastPara="1" wrap="square" lIns="91425" tIns="91425" rIns="91425" bIns="91425" anchor="t" anchorCtr="0">
            <a:normAutofit lnSpcReduction="20000"/>
          </a:bodyPr>
          <a:lstStyle/>
          <a:p>
            <a:pPr marL="0" lvl="0" indent="0" algn="l" rtl="0">
              <a:lnSpc>
                <a:spcPct val="200000"/>
              </a:lnSpc>
              <a:spcBef>
                <a:spcPts val="1400"/>
              </a:spcBef>
              <a:spcAft>
                <a:spcPts val="0"/>
              </a:spcAft>
              <a:buNone/>
            </a:pPr>
            <a:r>
              <a:rPr lang="en-GB" sz="1700" b="1">
                <a:solidFill>
                  <a:srgbClr val="000000"/>
                </a:solidFill>
                <a:latin typeface="Times New Roman" panose="02020503050405090304"/>
                <a:ea typeface="Times New Roman" panose="02020503050405090304"/>
                <a:cs typeface="Times New Roman" panose="02020503050405090304"/>
                <a:sym typeface="Times New Roman" panose="02020503050405090304"/>
              </a:rPr>
              <a:t>Recommendations for Cost Management</a:t>
            </a:r>
            <a:endParaRPr sz="1700"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3850" algn="l" rtl="0">
              <a:lnSpc>
                <a:spcPct val="200000"/>
              </a:lnSpc>
              <a:spcBef>
                <a:spcPts val="1200"/>
              </a:spcBef>
              <a:spcAft>
                <a:spcPts val="0"/>
              </a:spcAft>
              <a:buClr>
                <a:srgbClr val="000000"/>
              </a:buClr>
              <a:buSzPts val="1500"/>
              <a:buFont typeface="Arial" panose="020B0604020202090204"/>
              <a:buChar char="●"/>
            </a:pPr>
            <a:r>
              <a:rPr lang="en-GB" sz="1500" b="1">
                <a:solidFill>
                  <a:srgbClr val="000000"/>
                </a:solidFill>
                <a:latin typeface="Times New Roman" panose="02020503050405090304"/>
                <a:ea typeface="Times New Roman" panose="02020503050405090304"/>
                <a:cs typeface="Times New Roman" panose="02020503050405090304"/>
                <a:sym typeface="Times New Roman" panose="02020503050405090304"/>
              </a:rPr>
              <a:t>Use Spot/Preemptible Instances</a:t>
            </a: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 These are cheaper options for running non-critical workloads.</a:t>
            </a:r>
            <a:endParaRPr sz="15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3850" algn="l" rtl="0">
              <a:lnSpc>
                <a:spcPct val="200000"/>
              </a:lnSpc>
              <a:spcBef>
                <a:spcPts val="0"/>
              </a:spcBef>
              <a:spcAft>
                <a:spcPts val="0"/>
              </a:spcAft>
              <a:buClr>
                <a:srgbClr val="000000"/>
              </a:buClr>
              <a:buSzPts val="1500"/>
              <a:buFont typeface="Arial" panose="020B0604020202090204"/>
              <a:buChar char="●"/>
            </a:pPr>
            <a:r>
              <a:rPr lang="en-GB" sz="1500" b="1">
                <a:solidFill>
                  <a:srgbClr val="000000"/>
                </a:solidFill>
                <a:latin typeface="Times New Roman" panose="02020503050405090304"/>
                <a:ea typeface="Times New Roman" panose="02020503050405090304"/>
                <a:cs typeface="Times New Roman" panose="02020503050405090304"/>
                <a:sym typeface="Times New Roman" panose="02020503050405090304"/>
              </a:rPr>
              <a:t>Data Lifecycle Management</a:t>
            </a: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 Implement automated data archiving and deletion policies to minimize storage costs.</a:t>
            </a:r>
            <a:endParaRPr sz="15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3850" algn="l" rtl="0">
              <a:lnSpc>
                <a:spcPct val="200000"/>
              </a:lnSpc>
              <a:spcBef>
                <a:spcPts val="0"/>
              </a:spcBef>
              <a:spcAft>
                <a:spcPts val="0"/>
              </a:spcAft>
              <a:buClr>
                <a:srgbClr val="000000"/>
              </a:buClr>
              <a:buSzPts val="1500"/>
              <a:buFont typeface="Arial" panose="020B0604020202090204"/>
              <a:buChar char="●"/>
            </a:pPr>
            <a:r>
              <a:rPr lang="en-GB" sz="1500" b="1">
                <a:solidFill>
                  <a:srgbClr val="000000"/>
                </a:solidFill>
                <a:latin typeface="Times New Roman" panose="02020503050405090304"/>
                <a:ea typeface="Times New Roman" panose="02020503050405090304"/>
                <a:cs typeface="Times New Roman" panose="02020503050405090304"/>
                <a:sym typeface="Times New Roman" panose="02020503050405090304"/>
              </a:rPr>
              <a:t>Monitor and Optimize Usage</a:t>
            </a: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 Use cloud-native tools to track and optimize resource consumption.</a:t>
            </a:r>
            <a:endParaRPr sz="15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1200"/>
              </a:spcBef>
              <a:spcAft>
                <a:spcPts val="1200"/>
              </a:spcAft>
              <a:buNone/>
            </a:pPr>
          </a:p>
        </p:txBody>
      </p:sp>
      <p:sp>
        <p:nvSpPr>
          <p:cNvPr id="382" name="Google Shape;382;p57"/>
          <p:cNvSpPr txBox="1"/>
          <p:nvPr/>
        </p:nvSpPr>
        <p:spPr>
          <a:xfrm>
            <a:off x="0" y="0"/>
            <a:ext cx="127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Times New Roman" panose="02020503050405090304"/>
                <a:ea typeface="Times New Roman" panose="02020503050405090304"/>
                <a:cs typeface="Times New Roman" panose="02020503050405090304"/>
                <a:sym typeface="Times New Roman" panose="02020503050405090304"/>
              </a:rPr>
              <a:t>Appendix I</a:t>
            </a:r>
            <a:endParaRPr sz="1000" b="1">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386" name="Shape 386"/>
        <p:cNvGrpSpPr/>
        <p:nvPr/>
      </p:nvGrpSpPr>
      <p:grpSpPr>
        <a:xfrm>
          <a:off x="0" y="0"/>
          <a:ext cx="0" cy="0"/>
          <a:chOff x="0" y="0"/>
          <a:chExt cx="0" cy="0"/>
        </a:xfrm>
      </p:grpSpPr>
      <p:sp>
        <p:nvSpPr>
          <p:cNvPr id="387" name="Google Shape;387;p58"/>
          <p:cNvSpPr txBox="1"/>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Satisfaction &amp; </a:t>
            </a:r>
            <a:r>
              <a:rPr lang="en-GB">
                <a:latin typeface="Times New Roman" panose="02020503050405090304"/>
                <a:ea typeface="Times New Roman" panose="02020503050405090304"/>
                <a:cs typeface="Times New Roman" panose="02020503050405090304"/>
                <a:sym typeface="Times New Roman" panose="02020503050405090304"/>
              </a:rPr>
              <a:t>Alignment</a:t>
            </a:r>
            <a:endParaRPr>
              <a:latin typeface="Times New Roman" panose="02020503050405090304"/>
              <a:ea typeface="Times New Roman" panose="02020503050405090304"/>
              <a:cs typeface="Times New Roman" panose="02020503050405090304"/>
              <a:sym typeface="Times New Roman" panose="02020503050405090304"/>
            </a:endParaRPr>
          </a:p>
        </p:txBody>
      </p:sp>
      <p:sp>
        <p:nvSpPr>
          <p:cNvPr id="388" name="Google Shape;388;p58"/>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endParaRPr sz="16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1150" algn="l" rtl="0">
              <a:spcBef>
                <a:spcPts val="1200"/>
              </a:spcBef>
              <a:spcAft>
                <a:spcPts val="0"/>
              </a:spcAft>
              <a:buClr>
                <a:srgbClr val="000000"/>
              </a:buClr>
              <a:buSzPts val="1300"/>
              <a:buFont typeface="Arial" panose="020B0604020202090204"/>
              <a:buChar char="●"/>
            </a:pPr>
            <a:r>
              <a:rPr lang="en-GB" sz="1600" b="1">
                <a:solidFill>
                  <a:srgbClr val="000000"/>
                </a:solidFill>
                <a:latin typeface="Times New Roman" panose="02020503050405090304"/>
                <a:ea typeface="Times New Roman" panose="02020503050405090304"/>
                <a:cs typeface="Times New Roman" panose="02020503050405090304"/>
                <a:sym typeface="Times New Roman" panose="02020503050405090304"/>
              </a:rPr>
              <a:t>Sponsor Satisfaction and Alignment:</a:t>
            </a:r>
            <a:endParaRPr sz="1300">
              <a:solidFill>
                <a:srgbClr val="000000"/>
              </a:solidFill>
              <a:latin typeface="Arial" panose="020B0604020202090204"/>
              <a:ea typeface="Arial" panose="020B0604020202090204"/>
              <a:cs typeface="Arial" panose="020B0604020202090204"/>
              <a:sym typeface="Arial" panose="020B0604020202090204"/>
            </a:endParaRPr>
          </a:p>
          <a:p>
            <a:pPr marL="914400" lvl="0" indent="0" algn="l" rtl="0">
              <a:spcBef>
                <a:spcPts val="1200"/>
              </a:spcBef>
              <a:spcAft>
                <a:spcPts val="0"/>
              </a:spcAft>
              <a:buNone/>
            </a:pPr>
            <a:r>
              <a:rPr lang="en-GB" sz="1600" b="1">
                <a:solidFill>
                  <a:srgbClr val="000000"/>
                </a:solidFill>
                <a:latin typeface="Times New Roman" panose="02020503050405090304"/>
                <a:ea typeface="Times New Roman" panose="02020503050405090304"/>
                <a:cs typeface="Times New Roman" panose="02020503050405090304"/>
                <a:sym typeface="Times New Roman" panose="02020503050405090304"/>
              </a:rPr>
              <a:t>Key Metric:</a:t>
            </a:r>
            <a:r>
              <a:rPr lang="en-GB" sz="1300">
                <a:solidFill>
                  <a:srgbClr val="000000"/>
                </a:solidFill>
                <a:latin typeface="Arial" panose="020B0604020202090204"/>
                <a:ea typeface="Arial" panose="020B0604020202090204"/>
                <a:cs typeface="Arial" panose="020B0604020202090204"/>
                <a:sym typeface="Arial" panose="020B0604020202090204"/>
              </a:rPr>
              <a:t> </a:t>
            </a:r>
            <a:r>
              <a:rPr lang="en-GB" sz="1600">
                <a:solidFill>
                  <a:srgbClr val="000000"/>
                </a:solidFill>
                <a:latin typeface="Times New Roman" panose="02020503050405090304"/>
                <a:ea typeface="Times New Roman" panose="02020503050405090304"/>
                <a:cs typeface="Times New Roman" panose="02020503050405090304"/>
                <a:sym typeface="Times New Roman" panose="02020503050405090304"/>
              </a:rPr>
              <a:t>Sponsor feedback and satisfaction with the outcomes, including how well the solution aligns with their business goals and requirements.</a:t>
            </a:r>
            <a:endParaRPr sz="1300">
              <a:solidFill>
                <a:srgbClr val="000000"/>
              </a:solidFill>
              <a:latin typeface="Arial" panose="020B0604020202090204"/>
              <a:ea typeface="Arial" panose="020B0604020202090204"/>
              <a:cs typeface="Arial" panose="020B0604020202090204"/>
              <a:sym typeface="Arial" panose="020B0604020202090204"/>
            </a:endParaRPr>
          </a:p>
          <a:p>
            <a:pPr marL="914400" lvl="0" indent="0" algn="l" rtl="0">
              <a:spcBef>
                <a:spcPts val="1200"/>
              </a:spcBef>
              <a:spcAft>
                <a:spcPts val="1200"/>
              </a:spcAft>
              <a:buNone/>
            </a:pPr>
            <a:r>
              <a:rPr lang="en-GB" sz="1600" b="1">
                <a:solidFill>
                  <a:srgbClr val="000000"/>
                </a:solidFill>
                <a:latin typeface="Times New Roman" panose="02020503050405090304"/>
                <a:ea typeface="Times New Roman" panose="02020503050405090304"/>
                <a:cs typeface="Times New Roman" panose="02020503050405090304"/>
                <a:sym typeface="Times New Roman" panose="02020503050405090304"/>
              </a:rPr>
              <a:t>Success:</a:t>
            </a:r>
            <a:r>
              <a:rPr lang="en-GB" sz="1300">
                <a:solidFill>
                  <a:srgbClr val="000000"/>
                </a:solidFill>
                <a:latin typeface="Arial" panose="020B0604020202090204"/>
                <a:ea typeface="Arial" panose="020B0604020202090204"/>
                <a:cs typeface="Arial" panose="020B0604020202090204"/>
                <a:sym typeface="Arial" panose="020B0604020202090204"/>
              </a:rPr>
              <a:t> </a:t>
            </a:r>
            <a:r>
              <a:rPr lang="en-GB" sz="1600">
                <a:solidFill>
                  <a:srgbClr val="000000"/>
                </a:solidFill>
                <a:latin typeface="Times New Roman" panose="02020503050405090304"/>
                <a:ea typeface="Times New Roman" panose="02020503050405090304"/>
                <a:cs typeface="Times New Roman" panose="02020503050405090304"/>
                <a:sym typeface="Times New Roman" panose="02020503050405090304"/>
              </a:rPr>
              <a:t>Regular check-ins and validation with the sponsor, ensuring all deliverables meet their expectations. </a:t>
            </a:r>
            <a:endParaRPr sz="16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p:txBody>
      </p:sp>
      <p:sp>
        <p:nvSpPr>
          <p:cNvPr id="389" name="Google Shape;389;p58"/>
          <p:cNvSpPr txBox="1"/>
          <p:nvPr/>
        </p:nvSpPr>
        <p:spPr>
          <a:xfrm>
            <a:off x="0" y="0"/>
            <a:ext cx="127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Times New Roman" panose="02020503050405090304"/>
                <a:ea typeface="Times New Roman" panose="02020503050405090304"/>
                <a:cs typeface="Times New Roman" panose="02020503050405090304"/>
                <a:sym typeface="Times New Roman" panose="02020503050405090304"/>
              </a:rPr>
              <a:t>Appendix J</a:t>
            </a:r>
            <a:endParaRPr sz="1000" b="1">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393" name="Shape 393"/>
        <p:cNvGrpSpPr/>
        <p:nvPr/>
      </p:nvGrpSpPr>
      <p:grpSpPr>
        <a:xfrm>
          <a:off x="0" y="0"/>
          <a:ext cx="0" cy="0"/>
          <a:chOff x="0" y="0"/>
          <a:chExt cx="0" cy="0"/>
        </a:xfrm>
      </p:grpSpPr>
      <p:sp>
        <p:nvSpPr>
          <p:cNvPr id="394" name="Google Shape;394;p59"/>
          <p:cNvSpPr txBox="1"/>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Reference</a:t>
            </a:r>
            <a:endParaRPr>
              <a:latin typeface="Times New Roman" panose="02020503050405090304"/>
              <a:ea typeface="Times New Roman" panose="02020503050405090304"/>
              <a:cs typeface="Times New Roman" panose="02020503050405090304"/>
              <a:sym typeface="Times New Roman" panose="02020503050405090304"/>
            </a:endParaRPr>
          </a:p>
        </p:txBody>
      </p:sp>
      <p:sp>
        <p:nvSpPr>
          <p:cNvPr id="395" name="Google Shape;395;p59"/>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0200" algn="l" rtl="0">
              <a:lnSpc>
                <a:spcPct val="150000"/>
              </a:lnSpc>
              <a:spcBef>
                <a:spcPts val="900"/>
              </a:spcBef>
              <a:spcAft>
                <a:spcPts val="0"/>
              </a:spcAft>
              <a:buSzPts val="1600"/>
              <a:buFont typeface="Times New Roman" panose="02020503050405090304"/>
              <a:buChar char="●"/>
            </a:pPr>
            <a:r>
              <a:rPr lang="en-GB" sz="1600" u="sng">
                <a:solidFill>
                  <a:schemeClr val="hlink"/>
                </a:solidFill>
                <a:latin typeface="Times New Roman" panose="02020503050405090304"/>
                <a:ea typeface="Times New Roman" panose="02020503050405090304"/>
                <a:cs typeface="Times New Roman" panose="02020503050405090304"/>
                <a:sym typeface="Times New Roman" panose="02020503050405090304"/>
                <a:hlinkClick r:id="rId1"/>
              </a:rPr>
              <a:t>https://www.aircargonews.net/airlines/avianca-cargo-continues-digital-expansion/Links to an external site.</a:t>
            </a:r>
            <a:endParaRPr sz="1600" u="sng">
              <a:solidFill>
                <a:schemeClr val="hlink"/>
              </a:solidFill>
              <a:latin typeface="Times New Roman" panose="02020503050405090304"/>
              <a:ea typeface="Times New Roman" panose="02020503050405090304"/>
              <a:cs typeface="Times New Roman" panose="02020503050405090304"/>
              <a:sym typeface="Times New Roman" panose="02020503050405090304"/>
              <a:hlinkClick r:id="rId1"/>
            </a:endParaRPr>
          </a:p>
          <a:p>
            <a:pPr marL="457200" lvl="0" indent="-330200" algn="l" rtl="0">
              <a:lnSpc>
                <a:spcPct val="150000"/>
              </a:lnSpc>
              <a:spcBef>
                <a:spcPts val="0"/>
              </a:spcBef>
              <a:spcAft>
                <a:spcPts val="0"/>
              </a:spcAft>
              <a:buSzPts val="1600"/>
              <a:buFont typeface="Times New Roman" panose="02020503050405090304"/>
              <a:buChar char="●"/>
            </a:pPr>
            <a:r>
              <a:rPr lang="en-GB" sz="1600" u="sng">
                <a:solidFill>
                  <a:schemeClr val="hlink"/>
                </a:solidFill>
                <a:latin typeface="Times New Roman" panose="02020503050405090304"/>
                <a:ea typeface="Times New Roman" panose="02020503050405090304"/>
                <a:cs typeface="Times New Roman" panose="02020503050405090304"/>
                <a:sym typeface="Times New Roman" panose="02020503050405090304"/>
                <a:hlinkClick r:id="rId2"/>
              </a:rPr>
              <a:t>https://airinsight.com/avianca-posts-strong-1q24-despite-cargo-decline/Links to an external site.</a:t>
            </a:r>
            <a:endParaRPr sz="1600" u="sng">
              <a:solidFill>
                <a:schemeClr val="hlink"/>
              </a:solidFill>
              <a:latin typeface="Times New Roman" panose="02020503050405090304"/>
              <a:ea typeface="Times New Roman" panose="02020503050405090304"/>
              <a:cs typeface="Times New Roman" panose="02020503050405090304"/>
              <a:sym typeface="Times New Roman" panose="02020503050405090304"/>
              <a:hlinkClick r:id="rId2"/>
            </a:endParaRPr>
          </a:p>
          <a:p>
            <a:pPr marL="457200" lvl="0" indent="-330200" algn="l" rtl="0">
              <a:lnSpc>
                <a:spcPct val="150000"/>
              </a:lnSpc>
              <a:spcBef>
                <a:spcPts val="0"/>
              </a:spcBef>
              <a:spcAft>
                <a:spcPts val="0"/>
              </a:spcAft>
              <a:buSzPts val="1600"/>
              <a:buFont typeface="Times New Roman" panose="02020503050405090304"/>
              <a:buChar char="●"/>
            </a:pPr>
            <a:r>
              <a:rPr lang="en-GB" sz="1600" u="sng">
                <a:solidFill>
                  <a:schemeClr val="hlink"/>
                </a:solidFill>
                <a:latin typeface="Times New Roman" panose="02020503050405090304"/>
                <a:ea typeface="Times New Roman" panose="02020503050405090304"/>
                <a:cs typeface="Times New Roman" panose="02020503050405090304"/>
                <a:sym typeface="Times New Roman" panose="02020503050405090304"/>
                <a:hlinkClick r:id="rId3"/>
              </a:rPr>
              <a:t>https://www.freightwaves.com/news/avianca-uses-bankruptcy-exit-to-fuel-cargo-busines Links to an external site.</a:t>
            </a:r>
            <a:endParaRPr sz="1600">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l" rtl="0">
              <a:lnSpc>
                <a:spcPct val="150000"/>
              </a:lnSpc>
              <a:spcBef>
                <a:spcPts val="0"/>
              </a:spcBef>
              <a:spcAft>
                <a:spcPts val="0"/>
              </a:spcAft>
              <a:buSzPts val="1600"/>
              <a:buFont typeface="Times New Roman" panose="02020503050405090304"/>
              <a:buChar char="●"/>
            </a:pPr>
            <a:r>
              <a:rPr lang="en-GB" sz="1600" u="sng">
                <a:solidFill>
                  <a:schemeClr val="hlink"/>
                </a:solidFill>
                <a:latin typeface="Times New Roman" panose="02020503050405090304"/>
                <a:ea typeface="Times New Roman" panose="02020503050405090304"/>
                <a:cs typeface="Times New Roman" panose="02020503050405090304"/>
                <a:sym typeface="Times New Roman" panose="02020503050405090304"/>
                <a:hlinkClick r:id="rId4"/>
              </a:rPr>
              <a:t>https://www.stattimes.com/air-cargo/air-cargo-in-latin-america-rising-amidst-rich-resources-and-real-challenges-1352899?infinitescroll=1</a:t>
            </a:r>
            <a:endParaRPr sz="1600">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l" rtl="0">
              <a:lnSpc>
                <a:spcPct val="150000"/>
              </a:lnSpc>
              <a:spcBef>
                <a:spcPts val="0"/>
              </a:spcBef>
              <a:spcAft>
                <a:spcPts val="0"/>
              </a:spcAft>
              <a:buSzPts val="1600"/>
              <a:buFont typeface="Times New Roman" panose="02020503050405090304"/>
              <a:buChar char="●"/>
            </a:pPr>
            <a:r>
              <a:rPr lang="en-GB" sz="1600" u="sng">
                <a:solidFill>
                  <a:schemeClr val="hlink"/>
                </a:solidFill>
                <a:latin typeface="Times New Roman" panose="02020503050405090304"/>
                <a:ea typeface="Times New Roman" panose="02020503050405090304"/>
                <a:cs typeface="Times New Roman" panose="02020503050405090304"/>
                <a:sym typeface="Times New Roman" panose="02020503050405090304"/>
                <a:hlinkClick r:id="rId5"/>
              </a:rPr>
              <a:t>https://github.com/Nivedha-Ramesh/Container-Loading-Problem</a:t>
            </a:r>
            <a:r>
              <a:rPr lang="en-GB" sz="1600">
                <a:latin typeface="Times New Roman" panose="02020503050405090304"/>
                <a:ea typeface="Times New Roman" panose="02020503050405090304"/>
                <a:cs typeface="Times New Roman" panose="02020503050405090304"/>
                <a:sym typeface="Times New Roman" panose="02020503050405090304"/>
              </a:rPr>
              <a:t> </a:t>
            </a:r>
            <a:endParaRPr sz="1600">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l" rtl="0">
              <a:lnSpc>
                <a:spcPct val="150000"/>
              </a:lnSpc>
              <a:spcBef>
                <a:spcPts val="0"/>
              </a:spcBef>
              <a:spcAft>
                <a:spcPts val="0"/>
              </a:spcAft>
              <a:buSzPts val="1600"/>
              <a:buFont typeface="Times New Roman" panose="02020503050405090304"/>
              <a:buChar char="●"/>
            </a:pPr>
            <a:r>
              <a:rPr lang="en-GB" sz="1600" u="sng">
                <a:solidFill>
                  <a:schemeClr val="hlink"/>
                </a:solidFill>
                <a:latin typeface="Times New Roman" panose="02020503050405090304"/>
                <a:ea typeface="Times New Roman" panose="02020503050405090304"/>
                <a:cs typeface="Times New Roman" panose="02020503050405090304"/>
                <a:sym typeface="Times New Roman" panose="02020503050405090304"/>
                <a:hlinkClick r:id="rId6"/>
              </a:rPr>
              <a:t>https://pgs-log.com/atlas-air-muscles-up-acquisition-of-cargologica-strengthens-global-network/</a:t>
            </a:r>
            <a:r>
              <a:rPr lang="en-GB" sz="1600">
                <a:latin typeface="Times New Roman" panose="02020503050405090304"/>
                <a:ea typeface="Times New Roman" panose="02020503050405090304"/>
                <a:cs typeface="Times New Roman" panose="02020503050405090304"/>
                <a:sym typeface="Times New Roman" panose="02020503050405090304"/>
              </a:rPr>
              <a:t> </a:t>
            </a:r>
            <a:endParaRPr sz="1600">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399" name="Shape 399"/>
        <p:cNvGrpSpPr/>
        <p:nvPr/>
      </p:nvGrpSpPr>
      <p:grpSpPr>
        <a:xfrm>
          <a:off x="0" y="0"/>
          <a:ext cx="0" cy="0"/>
          <a:chOff x="0" y="0"/>
          <a:chExt cx="0" cy="0"/>
        </a:xfrm>
      </p:grpSpPr>
      <p:sp>
        <p:nvSpPr>
          <p:cNvPr id="400" name="Google Shape;400;p60"/>
          <p:cNvSpPr txBox="1"/>
          <p:nvPr>
            <p:ph type="title"/>
          </p:nvPr>
        </p:nvSpPr>
        <p:spPr>
          <a:xfrm>
            <a:off x="588925" y="1672650"/>
            <a:ext cx="8124900" cy="1798200"/>
          </a:xfrm>
          <a:prstGeom prst="rect">
            <a:avLst/>
          </a:prstGeom>
          <a:solidFill>
            <a:schemeClr val="dk1"/>
          </a:solidFill>
          <a:ln>
            <a:noFill/>
          </a:ln>
        </p:spPr>
        <p:txBody>
          <a:bodyPr spcFirstLastPara="1" wrap="square" lIns="91425" tIns="91425" rIns="91425" bIns="91425" anchor="ctr" anchorCtr="0">
            <a:normAutofit/>
          </a:bodyPr>
          <a:lstStyle/>
          <a:p>
            <a:pPr marL="0" lvl="0" indent="0" algn="ctr" rtl="0">
              <a:spcBef>
                <a:spcPts val="0"/>
              </a:spcBef>
              <a:spcAft>
                <a:spcPts val="0"/>
              </a:spcAft>
              <a:buNone/>
            </a:pPr>
            <a:r>
              <a:rPr lang="en-GB">
                <a:highlight>
                  <a:schemeClr val="dk1"/>
                </a:highlight>
                <a:latin typeface="Times New Roman" panose="02020503050405090304"/>
                <a:ea typeface="Times New Roman" panose="02020503050405090304"/>
                <a:cs typeface="Times New Roman" panose="02020503050405090304"/>
                <a:sym typeface="Times New Roman" panose="02020503050405090304"/>
              </a:rPr>
              <a:t>Thank You for Watching!</a:t>
            </a:r>
            <a:endParaRPr>
              <a:highlight>
                <a:schemeClr val="dk1"/>
              </a:highlight>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37" name="Shape 137"/>
        <p:cNvGrpSpPr/>
        <p:nvPr/>
      </p:nvGrpSpPr>
      <p:grpSpPr>
        <a:xfrm>
          <a:off x="0" y="0"/>
          <a:ext cx="0" cy="0"/>
          <a:chOff x="0" y="0"/>
          <a:chExt cx="0" cy="0"/>
        </a:xfrm>
      </p:grpSpPr>
      <p:sp>
        <p:nvSpPr>
          <p:cNvPr id="138" name="Google Shape;138;p28"/>
          <p:cNvSpPr txBox="1"/>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Our Team</a:t>
            </a:r>
            <a:endParaRPr>
              <a:latin typeface="Times New Roman" panose="02020503050405090304"/>
              <a:ea typeface="Times New Roman" panose="02020503050405090304"/>
              <a:cs typeface="Times New Roman" panose="02020503050405090304"/>
              <a:sym typeface="Times New Roman" panose="02020503050405090304"/>
            </a:endParaRPr>
          </a:p>
        </p:txBody>
      </p:sp>
      <p:sp>
        <p:nvSpPr>
          <p:cNvPr id="139" name="Google Shape;139;p28"/>
          <p:cNvSpPr txBox="1"/>
          <p:nvPr/>
        </p:nvSpPr>
        <p:spPr>
          <a:xfrm>
            <a:off x="5343650" y="1356013"/>
            <a:ext cx="3775500" cy="1305900"/>
          </a:xfrm>
          <a:prstGeom prst="rect">
            <a:avLst/>
          </a:prstGeom>
          <a:noFill/>
          <a:ln>
            <a:noFill/>
          </a:ln>
        </p:spPr>
        <p:txBody>
          <a:bodyPr spcFirstLastPara="1" wrap="square" lIns="91425" tIns="91425" rIns="91425" bIns="91425" anchor="t" anchorCtr="0">
            <a:noAutofit/>
          </a:bodyPr>
          <a:lstStyle/>
          <a:p>
            <a:pPr marL="0" lvl="0" indent="0" algn="ctr" rtl="0">
              <a:lnSpc>
                <a:spcPct val="190000"/>
              </a:lnSpc>
              <a:spcBef>
                <a:spcPts val="0"/>
              </a:spcBef>
              <a:spcAft>
                <a:spcPts val="0"/>
              </a:spcAft>
              <a:buNone/>
            </a:pPr>
            <a:r>
              <a:rPr lang="en-GB" sz="2200" b="1">
                <a:latin typeface="Times New Roman" panose="02020503050405090304"/>
                <a:ea typeface="Times New Roman" panose="02020503050405090304"/>
                <a:cs typeface="Times New Roman" panose="02020503050405090304"/>
                <a:sym typeface="Times New Roman" panose="02020503050405090304"/>
              </a:rPr>
              <a:t>Technical Team</a:t>
            </a:r>
            <a:endParaRPr sz="2200" b="1">
              <a:latin typeface="Times New Roman" panose="02020503050405090304"/>
              <a:ea typeface="Times New Roman" panose="02020503050405090304"/>
              <a:cs typeface="Times New Roman" panose="02020503050405090304"/>
              <a:sym typeface="Times New Roman" panose="02020503050405090304"/>
            </a:endParaRPr>
          </a:p>
          <a:p>
            <a:pPr marL="0" lvl="0" indent="0" algn="ctr" rtl="0">
              <a:lnSpc>
                <a:spcPct val="190000"/>
              </a:lnSpc>
              <a:spcBef>
                <a:spcPts val="1200"/>
              </a:spcBef>
              <a:spcAft>
                <a:spcPts val="1200"/>
              </a:spcAft>
              <a:buClr>
                <a:srgbClr val="000000"/>
              </a:buClr>
              <a:buSzPts val="688"/>
              <a:buFont typeface="Arial" panose="020B0604020202090204"/>
              <a:buNone/>
            </a:pPr>
            <a:r>
              <a:rPr lang="en-GB" sz="1500">
                <a:latin typeface="Times New Roman" panose="02020503050405090304"/>
                <a:ea typeface="Times New Roman" panose="02020503050405090304"/>
                <a:cs typeface="Times New Roman" panose="02020503050405090304"/>
                <a:sym typeface="Times New Roman" panose="02020503050405090304"/>
              </a:rPr>
              <a:t>Shumiao Xu                 Tianshu Wei</a:t>
            </a:r>
            <a:endParaRPr sz="1500">
              <a:solidFill>
                <a:schemeClr val="dk2"/>
              </a:solidFill>
              <a:latin typeface="Lato" panose="020F0502020204030203"/>
              <a:ea typeface="Lato" panose="020F0502020204030203"/>
              <a:cs typeface="Lato" panose="020F0502020204030203"/>
              <a:sym typeface="Lato" panose="020F0502020204030203"/>
            </a:endParaRPr>
          </a:p>
        </p:txBody>
      </p:sp>
      <p:sp>
        <p:nvSpPr>
          <p:cNvPr id="140" name="Google Shape;140;p28"/>
          <p:cNvSpPr txBox="1"/>
          <p:nvPr/>
        </p:nvSpPr>
        <p:spPr>
          <a:xfrm>
            <a:off x="358850" y="1356025"/>
            <a:ext cx="4832400" cy="1253100"/>
          </a:xfrm>
          <a:prstGeom prst="rect">
            <a:avLst/>
          </a:prstGeom>
          <a:noFill/>
          <a:ln>
            <a:noFill/>
          </a:ln>
        </p:spPr>
        <p:txBody>
          <a:bodyPr spcFirstLastPara="1" wrap="square" lIns="91425" tIns="91425" rIns="91425" bIns="91425" anchor="t" anchorCtr="0">
            <a:noAutofit/>
          </a:bodyPr>
          <a:lstStyle/>
          <a:p>
            <a:pPr marL="0" lvl="0" indent="0" algn="ctr" rtl="0">
              <a:lnSpc>
                <a:spcPct val="190000"/>
              </a:lnSpc>
              <a:spcBef>
                <a:spcPts val="0"/>
              </a:spcBef>
              <a:spcAft>
                <a:spcPts val="0"/>
              </a:spcAft>
              <a:buClr>
                <a:srgbClr val="000000"/>
              </a:buClr>
              <a:buSzPts val="688"/>
              <a:buFont typeface="Arial" panose="020B0604020202090204"/>
              <a:buNone/>
            </a:pPr>
            <a:r>
              <a:rPr lang="en-GB" sz="2200" b="1">
                <a:latin typeface="Times New Roman" panose="02020503050405090304"/>
                <a:ea typeface="Times New Roman" panose="02020503050405090304"/>
                <a:cs typeface="Times New Roman" panose="02020503050405090304"/>
                <a:sym typeface="Times New Roman" panose="02020503050405090304"/>
              </a:rPr>
              <a:t>Business Team</a:t>
            </a:r>
            <a:endParaRPr sz="2200" b="1">
              <a:latin typeface="Times New Roman" panose="02020503050405090304"/>
              <a:ea typeface="Times New Roman" panose="02020503050405090304"/>
              <a:cs typeface="Times New Roman" panose="02020503050405090304"/>
              <a:sym typeface="Times New Roman" panose="02020503050405090304"/>
            </a:endParaRPr>
          </a:p>
          <a:p>
            <a:pPr marL="0" lvl="0" indent="0" algn="ctr" rtl="0">
              <a:lnSpc>
                <a:spcPct val="190000"/>
              </a:lnSpc>
              <a:spcBef>
                <a:spcPts val="1200"/>
              </a:spcBef>
              <a:spcAft>
                <a:spcPts val="1200"/>
              </a:spcAft>
              <a:buClr>
                <a:srgbClr val="000000"/>
              </a:buClr>
              <a:buSzPts val="688"/>
              <a:buFont typeface="Arial" panose="020B0604020202090204"/>
              <a:buNone/>
            </a:pPr>
            <a:r>
              <a:rPr lang="en-GB" sz="1535">
                <a:latin typeface="Times New Roman" panose="02020503050405090304"/>
                <a:ea typeface="Times New Roman" panose="02020503050405090304"/>
                <a:cs typeface="Times New Roman" panose="02020503050405090304"/>
                <a:sym typeface="Times New Roman" panose="02020503050405090304"/>
              </a:rPr>
              <a:t>Xiangning Li               Yibo Wang                Dong Wang</a:t>
            </a:r>
            <a:endParaRPr sz="1500" b="1">
              <a:latin typeface="Times New Roman" panose="02020503050405090304"/>
              <a:ea typeface="Times New Roman" panose="02020503050405090304"/>
              <a:cs typeface="Times New Roman" panose="02020503050405090304"/>
              <a:sym typeface="Times New Roman" panose="02020503050405090304"/>
            </a:endParaRPr>
          </a:p>
        </p:txBody>
      </p:sp>
      <p:sp>
        <p:nvSpPr>
          <p:cNvPr id="141" name="Google Shape;141;p28"/>
          <p:cNvSpPr txBox="1"/>
          <p:nvPr/>
        </p:nvSpPr>
        <p:spPr>
          <a:xfrm>
            <a:off x="5614675" y="2751450"/>
            <a:ext cx="1498200" cy="1750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AMS Major</a:t>
            </a:r>
            <a:endParaRPr>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0"/>
              </a:spcAft>
              <a:buNone/>
            </a:pPr>
            <a:r>
              <a:rPr lang="en-GB" sz="1200" b="1">
                <a:latin typeface="Times New Roman" panose="02020503050405090304"/>
                <a:ea typeface="Times New Roman" panose="02020503050405090304"/>
                <a:cs typeface="Times New Roman" panose="02020503050405090304"/>
                <a:sym typeface="Times New Roman" panose="02020503050405090304"/>
              </a:rPr>
              <a:t>Skill Sets</a:t>
            </a:r>
            <a:r>
              <a:rPr lang="en-GB" sz="1200">
                <a:latin typeface="Times New Roman" panose="02020503050405090304"/>
                <a:ea typeface="Times New Roman" panose="02020503050405090304"/>
                <a:cs typeface="Times New Roman" panose="02020503050405090304"/>
                <a:sym typeface="Times New Roman" panose="02020503050405090304"/>
              </a:rPr>
              <a:t>:</a:t>
            </a: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1200"/>
              </a:spcAft>
              <a:buNone/>
            </a:pPr>
            <a:r>
              <a:rPr lang="en-GB" sz="1200">
                <a:latin typeface="Times New Roman" panose="02020503050405090304"/>
                <a:ea typeface="Times New Roman" panose="02020503050405090304"/>
                <a:cs typeface="Times New Roman" panose="02020503050405090304"/>
                <a:sym typeface="Times New Roman" panose="02020503050405090304"/>
              </a:rPr>
              <a:t>Data Analysis, Machine Learning, Programming and Tools,</a:t>
            </a:r>
            <a:endParaRPr sz="1200">
              <a:latin typeface="Times New Roman" panose="02020503050405090304"/>
              <a:ea typeface="Times New Roman" panose="02020503050405090304"/>
              <a:cs typeface="Times New Roman" panose="02020503050405090304"/>
              <a:sym typeface="Times New Roman" panose="02020503050405090304"/>
            </a:endParaRPr>
          </a:p>
        </p:txBody>
      </p:sp>
      <p:sp>
        <p:nvSpPr>
          <p:cNvPr id="142" name="Google Shape;142;p28"/>
          <p:cNvSpPr txBox="1"/>
          <p:nvPr/>
        </p:nvSpPr>
        <p:spPr>
          <a:xfrm>
            <a:off x="3830475" y="2751450"/>
            <a:ext cx="1498200" cy="1750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Commerce Major</a:t>
            </a:r>
            <a:endParaRPr>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0"/>
              </a:spcAft>
              <a:buNone/>
            </a:pPr>
            <a:r>
              <a:rPr lang="en-GB" sz="1200" b="1">
                <a:latin typeface="Times New Roman" panose="02020503050405090304"/>
                <a:ea typeface="Times New Roman" panose="02020503050405090304"/>
                <a:cs typeface="Times New Roman" panose="02020503050405090304"/>
                <a:sym typeface="Times New Roman" panose="02020503050405090304"/>
              </a:rPr>
              <a:t>Skill Sets</a:t>
            </a:r>
            <a:r>
              <a:rPr lang="en-GB" sz="1200">
                <a:latin typeface="Times New Roman" panose="02020503050405090304"/>
                <a:ea typeface="Times New Roman" panose="02020503050405090304"/>
                <a:cs typeface="Times New Roman" panose="02020503050405090304"/>
                <a:sym typeface="Times New Roman" panose="02020503050405090304"/>
              </a:rPr>
              <a:t>:</a:t>
            </a: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1200"/>
              </a:spcAft>
              <a:buNone/>
            </a:pPr>
            <a:r>
              <a:rPr lang="en-GB" sz="1200">
                <a:latin typeface="Times New Roman" panose="02020503050405090304"/>
                <a:ea typeface="Times New Roman" panose="02020503050405090304"/>
                <a:cs typeface="Times New Roman" panose="02020503050405090304"/>
                <a:sym typeface="Times New Roman" panose="02020503050405090304"/>
              </a:rPr>
              <a:t>NLP, Data Analysis, Predictive Modeling, Business Analysis</a:t>
            </a:r>
            <a:endParaRPr sz="1200">
              <a:latin typeface="Times New Roman" panose="02020503050405090304"/>
              <a:ea typeface="Times New Roman" panose="02020503050405090304"/>
              <a:cs typeface="Times New Roman" panose="02020503050405090304"/>
              <a:sym typeface="Times New Roman" panose="02020503050405090304"/>
            </a:endParaRPr>
          </a:p>
        </p:txBody>
      </p:sp>
      <p:sp>
        <p:nvSpPr>
          <p:cNvPr id="143" name="Google Shape;143;p28"/>
          <p:cNvSpPr txBox="1"/>
          <p:nvPr/>
        </p:nvSpPr>
        <p:spPr>
          <a:xfrm>
            <a:off x="7388175" y="2751450"/>
            <a:ext cx="1498200" cy="1750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Statistics Major</a:t>
            </a:r>
            <a:endParaRPr>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0"/>
              </a:spcAft>
              <a:buNone/>
            </a:pPr>
            <a:r>
              <a:rPr lang="en-GB" sz="1200" b="1">
                <a:latin typeface="Times New Roman" panose="02020503050405090304"/>
                <a:ea typeface="Times New Roman" panose="02020503050405090304"/>
                <a:cs typeface="Times New Roman" panose="02020503050405090304"/>
                <a:sym typeface="Times New Roman" panose="02020503050405090304"/>
              </a:rPr>
              <a:t>Skill Sets</a:t>
            </a:r>
            <a:r>
              <a:rPr lang="en-GB" sz="1200">
                <a:latin typeface="Times New Roman" panose="02020503050405090304"/>
                <a:ea typeface="Times New Roman" panose="02020503050405090304"/>
                <a:cs typeface="Times New Roman" panose="02020503050405090304"/>
                <a:sym typeface="Times New Roman" panose="02020503050405090304"/>
              </a:rPr>
              <a:t>:</a:t>
            </a: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1200"/>
              </a:spcAft>
              <a:buNone/>
            </a:pPr>
            <a:r>
              <a:rPr lang="en-GB" sz="1200">
                <a:latin typeface="Times New Roman" panose="02020503050405090304"/>
                <a:ea typeface="Times New Roman" panose="02020503050405090304"/>
                <a:cs typeface="Times New Roman" panose="02020503050405090304"/>
                <a:sym typeface="Times New Roman" panose="02020503050405090304"/>
              </a:rPr>
              <a:t>Data Analytics, Business Analytics, Machine Learning</a:t>
            </a:r>
            <a:endParaRPr sz="1200">
              <a:latin typeface="Times New Roman" panose="02020503050405090304"/>
              <a:ea typeface="Times New Roman" panose="02020503050405090304"/>
              <a:cs typeface="Times New Roman" panose="02020503050405090304"/>
              <a:sym typeface="Times New Roman" panose="02020503050405090304"/>
            </a:endParaRPr>
          </a:p>
        </p:txBody>
      </p:sp>
      <p:sp>
        <p:nvSpPr>
          <p:cNvPr id="144" name="Google Shape;144;p28"/>
          <p:cNvSpPr txBox="1"/>
          <p:nvPr/>
        </p:nvSpPr>
        <p:spPr>
          <a:xfrm>
            <a:off x="2071088" y="2751450"/>
            <a:ext cx="1498200" cy="1750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Finance and MIS Major </a:t>
            </a:r>
            <a:endParaRPr>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0"/>
              </a:spcAft>
              <a:buNone/>
            </a:pPr>
            <a:r>
              <a:rPr lang="en-GB" sz="1200" b="1">
                <a:latin typeface="Times New Roman" panose="02020503050405090304"/>
                <a:ea typeface="Times New Roman" panose="02020503050405090304"/>
                <a:cs typeface="Times New Roman" panose="02020503050405090304"/>
                <a:sym typeface="Times New Roman" panose="02020503050405090304"/>
              </a:rPr>
              <a:t>Skill Sets</a:t>
            </a:r>
            <a:r>
              <a:rPr lang="en-GB" sz="1200">
                <a:latin typeface="Times New Roman" panose="02020503050405090304"/>
                <a:ea typeface="Times New Roman" panose="02020503050405090304"/>
                <a:cs typeface="Times New Roman" panose="02020503050405090304"/>
                <a:sym typeface="Times New Roman" panose="02020503050405090304"/>
              </a:rPr>
              <a:t>:</a:t>
            </a: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1200"/>
              </a:spcAft>
              <a:buNone/>
            </a:pPr>
            <a:r>
              <a:rPr lang="en-GB" sz="1200">
                <a:latin typeface="Times New Roman" panose="02020503050405090304"/>
                <a:ea typeface="Times New Roman" panose="02020503050405090304"/>
                <a:cs typeface="Times New Roman" panose="02020503050405090304"/>
                <a:sym typeface="Times New Roman" panose="02020503050405090304"/>
              </a:rPr>
              <a:t>Data Analysis,  Predictive Modeling, Business Analysis</a:t>
            </a:r>
            <a:endParaRPr sz="1200">
              <a:latin typeface="Times New Roman" panose="02020503050405090304"/>
              <a:ea typeface="Times New Roman" panose="02020503050405090304"/>
              <a:cs typeface="Times New Roman" panose="02020503050405090304"/>
              <a:sym typeface="Times New Roman" panose="02020503050405090304"/>
            </a:endParaRPr>
          </a:p>
        </p:txBody>
      </p:sp>
      <p:sp>
        <p:nvSpPr>
          <p:cNvPr id="145" name="Google Shape;145;p28"/>
          <p:cNvSpPr txBox="1"/>
          <p:nvPr/>
        </p:nvSpPr>
        <p:spPr>
          <a:xfrm>
            <a:off x="311700" y="2751450"/>
            <a:ext cx="1498200" cy="1750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Business Major</a:t>
            </a:r>
            <a:endParaRPr>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0"/>
              </a:spcAft>
              <a:buNone/>
            </a:pPr>
            <a:r>
              <a:rPr lang="en-GB" sz="1200" b="1">
                <a:latin typeface="Times New Roman" panose="02020503050405090304"/>
                <a:ea typeface="Times New Roman" panose="02020503050405090304"/>
                <a:cs typeface="Times New Roman" panose="02020503050405090304"/>
                <a:sym typeface="Times New Roman" panose="02020503050405090304"/>
              </a:rPr>
              <a:t>Skill Sets:</a:t>
            </a:r>
            <a:endParaRPr sz="1200" b="1">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1200"/>
              </a:spcAft>
              <a:buNone/>
            </a:pPr>
            <a:r>
              <a:rPr lang="en-GB" sz="1200">
                <a:latin typeface="Times New Roman" panose="02020503050405090304"/>
                <a:ea typeface="Times New Roman" panose="02020503050405090304"/>
                <a:cs typeface="Times New Roman" panose="02020503050405090304"/>
                <a:sym typeface="Times New Roman" panose="02020503050405090304"/>
              </a:rPr>
              <a:t>NLP, Data Analysis, Business Analysis, Finance</a:t>
            </a:r>
            <a:endParaRPr sz="1200">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49" name="Shape 149"/>
        <p:cNvGrpSpPr/>
        <p:nvPr/>
      </p:nvGrpSpPr>
      <p:grpSpPr>
        <a:xfrm>
          <a:off x="0" y="0"/>
          <a:ext cx="0" cy="0"/>
          <a:chOff x="0" y="0"/>
          <a:chExt cx="0" cy="0"/>
        </a:xfrm>
      </p:grpSpPr>
      <p:sp>
        <p:nvSpPr>
          <p:cNvPr id="150" name="Google Shape;150;p29"/>
          <p:cNvSpPr txBox="1"/>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Our Team</a:t>
            </a:r>
            <a:endParaRPr>
              <a:latin typeface="Times New Roman" panose="02020503050405090304"/>
              <a:ea typeface="Times New Roman" panose="02020503050405090304"/>
              <a:cs typeface="Times New Roman" panose="02020503050405090304"/>
              <a:sym typeface="Times New Roman" panose="02020503050405090304"/>
            </a:endParaRPr>
          </a:p>
        </p:txBody>
      </p:sp>
      <p:sp>
        <p:nvSpPr>
          <p:cNvPr id="151" name="Google Shape;151;p29"/>
          <p:cNvSpPr txBox="1"/>
          <p:nvPr/>
        </p:nvSpPr>
        <p:spPr>
          <a:xfrm>
            <a:off x="266850" y="1326100"/>
            <a:ext cx="4448400" cy="1746600"/>
          </a:xfrm>
          <a:prstGeom prst="rect">
            <a:avLst/>
          </a:prstGeom>
          <a:noFill/>
          <a:ln>
            <a:noFill/>
          </a:ln>
        </p:spPr>
        <p:txBody>
          <a:bodyPr spcFirstLastPara="1" wrap="square" lIns="91425" tIns="91425" rIns="91425" bIns="91425" anchor="t" anchorCtr="0">
            <a:noAutofit/>
          </a:bodyPr>
          <a:lstStyle/>
          <a:p>
            <a:pPr marL="0" marR="0" lvl="0" indent="0" algn="ctr" rtl="0">
              <a:lnSpc>
                <a:spcPct val="190000"/>
              </a:lnSpc>
              <a:spcBef>
                <a:spcPts val="0"/>
              </a:spcBef>
              <a:spcAft>
                <a:spcPts val="0"/>
              </a:spcAft>
              <a:buNone/>
            </a:pPr>
            <a:r>
              <a:rPr lang="en-GB" sz="2235" b="1">
                <a:latin typeface="Times New Roman" panose="02020503050405090304"/>
                <a:ea typeface="Times New Roman" panose="02020503050405090304"/>
                <a:cs typeface="Times New Roman" panose="02020503050405090304"/>
                <a:sym typeface="Times New Roman" panose="02020503050405090304"/>
              </a:rPr>
              <a:t>Analytics Team</a:t>
            </a:r>
            <a:endParaRPr sz="2235" b="1">
              <a:latin typeface="Times New Roman" panose="02020503050405090304"/>
              <a:ea typeface="Times New Roman" panose="02020503050405090304"/>
              <a:cs typeface="Times New Roman" panose="02020503050405090304"/>
              <a:sym typeface="Times New Roman" panose="02020503050405090304"/>
            </a:endParaRPr>
          </a:p>
          <a:p>
            <a:pPr marL="0" marR="0" lvl="0" indent="0" algn="ctr" rtl="0">
              <a:lnSpc>
                <a:spcPct val="190000"/>
              </a:lnSpc>
              <a:spcBef>
                <a:spcPts val="1200"/>
              </a:spcBef>
              <a:spcAft>
                <a:spcPts val="0"/>
              </a:spcAft>
              <a:buNone/>
            </a:pPr>
            <a:r>
              <a:rPr lang="en-GB" sz="1835">
                <a:latin typeface="Times New Roman" panose="02020503050405090304"/>
                <a:ea typeface="Times New Roman" panose="02020503050405090304"/>
                <a:cs typeface="Times New Roman" panose="02020503050405090304"/>
                <a:sym typeface="Times New Roman" panose="02020503050405090304"/>
              </a:rPr>
              <a:t>Xin Gao                       Keyi Li</a:t>
            </a:r>
            <a:endParaRPr sz="1835">
              <a:latin typeface="Times New Roman" panose="02020503050405090304"/>
              <a:ea typeface="Times New Roman" panose="02020503050405090304"/>
              <a:cs typeface="Times New Roman" panose="02020503050405090304"/>
              <a:sym typeface="Times New Roman" panose="02020503050405090304"/>
            </a:endParaRPr>
          </a:p>
          <a:p>
            <a:pPr marL="0" lvl="0" indent="0" algn="ctr" rtl="0">
              <a:lnSpc>
                <a:spcPct val="190000"/>
              </a:lnSpc>
              <a:spcBef>
                <a:spcPts val="1200"/>
              </a:spcBef>
              <a:spcAft>
                <a:spcPts val="1200"/>
              </a:spcAft>
              <a:buNone/>
            </a:pPr>
            <a:endParaRPr sz="1535" b="1">
              <a:latin typeface="Times New Roman" panose="02020503050405090304"/>
              <a:ea typeface="Times New Roman" panose="02020503050405090304"/>
              <a:cs typeface="Times New Roman" panose="02020503050405090304"/>
              <a:sym typeface="Times New Roman" panose="02020503050405090304"/>
            </a:endParaRPr>
          </a:p>
        </p:txBody>
      </p:sp>
      <p:sp>
        <p:nvSpPr>
          <p:cNvPr id="152" name="Google Shape;152;p29"/>
          <p:cNvSpPr txBox="1"/>
          <p:nvPr/>
        </p:nvSpPr>
        <p:spPr>
          <a:xfrm>
            <a:off x="5087100" y="972600"/>
            <a:ext cx="3775500" cy="1999800"/>
          </a:xfrm>
          <a:prstGeom prst="rect">
            <a:avLst/>
          </a:prstGeom>
          <a:noFill/>
          <a:ln>
            <a:noFill/>
          </a:ln>
        </p:spPr>
        <p:txBody>
          <a:bodyPr spcFirstLastPara="1" wrap="square" lIns="91425" tIns="91425" rIns="91425" bIns="91425" anchor="t" anchorCtr="0">
            <a:noAutofit/>
          </a:bodyPr>
          <a:lstStyle/>
          <a:p>
            <a:pPr marL="0" lvl="0" indent="0" algn="l" rtl="0">
              <a:lnSpc>
                <a:spcPct val="190000"/>
              </a:lnSpc>
              <a:spcBef>
                <a:spcPts val="0"/>
              </a:spcBef>
              <a:spcAft>
                <a:spcPts val="0"/>
              </a:spcAft>
              <a:buClr>
                <a:srgbClr val="000000"/>
              </a:buClr>
              <a:buSzPts val="688"/>
              <a:buFont typeface="Arial" panose="020B0604020202090204"/>
              <a:buNone/>
            </a:pPr>
            <a:endParaRPr sz="625">
              <a:latin typeface="Times New Roman" panose="02020503050405090304"/>
              <a:ea typeface="Times New Roman" panose="02020503050405090304"/>
              <a:cs typeface="Times New Roman" panose="02020503050405090304"/>
              <a:sym typeface="Times New Roman" panose="02020503050405090304"/>
            </a:endParaRPr>
          </a:p>
          <a:p>
            <a:pPr marL="0" marR="0" lvl="0" indent="0" algn="ctr" rtl="0">
              <a:lnSpc>
                <a:spcPct val="190000"/>
              </a:lnSpc>
              <a:spcBef>
                <a:spcPts val="1200"/>
              </a:spcBef>
              <a:spcAft>
                <a:spcPts val="0"/>
              </a:spcAft>
              <a:buNone/>
            </a:pPr>
            <a:r>
              <a:rPr lang="en-GB" sz="2200" b="1">
                <a:latin typeface="Times New Roman" panose="02020503050405090304"/>
                <a:ea typeface="Times New Roman" panose="02020503050405090304"/>
                <a:cs typeface="Times New Roman" panose="02020503050405090304"/>
                <a:sym typeface="Times New Roman" panose="02020503050405090304"/>
              </a:rPr>
              <a:t>Communications Team</a:t>
            </a:r>
            <a:endParaRPr sz="2200" b="1">
              <a:latin typeface="Times New Roman" panose="02020503050405090304"/>
              <a:ea typeface="Times New Roman" panose="02020503050405090304"/>
              <a:cs typeface="Times New Roman" panose="02020503050405090304"/>
              <a:sym typeface="Times New Roman" panose="02020503050405090304"/>
            </a:endParaRPr>
          </a:p>
          <a:p>
            <a:pPr marL="0" marR="0" lvl="0" indent="0" algn="ctr" rtl="0">
              <a:lnSpc>
                <a:spcPct val="190000"/>
              </a:lnSpc>
              <a:spcBef>
                <a:spcPts val="1200"/>
              </a:spcBef>
              <a:spcAft>
                <a:spcPts val="1200"/>
              </a:spcAft>
              <a:buNone/>
            </a:pPr>
            <a:r>
              <a:rPr lang="en-GB" sz="1835">
                <a:latin typeface="Times New Roman" panose="02020503050405090304"/>
                <a:ea typeface="Times New Roman" panose="02020503050405090304"/>
                <a:cs typeface="Times New Roman" panose="02020503050405090304"/>
                <a:sym typeface="Times New Roman" panose="02020503050405090304"/>
              </a:rPr>
              <a:t>Tianyu Xu              Tianren Wang</a:t>
            </a:r>
            <a:endParaRPr sz="1835">
              <a:latin typeface="Times New Roman" panose="02020503050405090304"/>
              <a:ea typeface="Times New Roman" panose="02020503050405090304"/>
              <a:cs typeface="Times New Roman" panose="02020503050405090304"/>
              <a:sym typeface="Times New Roman" panose="02020503050405090304"/>
            </a:endParaRPr>
          </a:p>
        </p:txBody>
      </p:sp>
      <p:sp>
        <p:nvSpPr>
          <p:cNvPr id="153" name="Google Shape;153;p29"/>
          <p:cNvSpPr txBox="1"/>
          <p:nvPr/>
        </p:nvSpPr>
        <p:spPr>
          <a:xfrm>
            <a:off x="669050" y="2846075"/>
            <a:ext cx="1498200" cy="1677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Math Major</a:t>
            </a:r>
            <a:endParaRPr>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CS Minor</a:t>
            </a:r>
            <a:endParaRPr>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sz="18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0"/>
              </a:spcAft>
              <a:buNone/>
            </a:pPr>
            <a:r>
              <a:rPr lang="en-GB" sz="1200" b="1">
                <a:latin typeface="Times New Roman" panose="02020503050405090304"/>
                <a:ea typeface="Times New Roman" panose="02020503050405090304"/>
                <a:cs typeface="Times New Roman" panose="02020503050405090304"/>
                <a:sym typeface="Times New Roman" panose="02020503050405090304"/>
              </a:rPr>
              <a:t>Skill Sets</a:t>
            </a:r>
            <a:r>
              <a:rPr lang="en-GB" sz="1200">
                <a:latin typeface="Times New Roman" panose="02020503050405090304"/>
                <a:ea typeface="Times New Roman" panose="02020503050405090304"/>
                <a:cs typeface="Times New Roman" panose="02020503050405090304"/>
                <a:sym typeface="Times New Roman" panose="02020503050405090304"/>
              </a:rPr>
              <a:t>:</a:t>
            </a: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0"/>
              </a:spcAft>
              <a:buNone/>
            </a:pPr>
            <a:r>
              <a:rPr lang="en-GB" sz="1200">
                <a:latin typeface="Times New Roman" panose="02020503050405090304"/>
                <a:ea typeface="Times New Roman" panose="02020503050405090304"/>
                <a:cs typeface="Times New Roman" panose="02020503050405090304"/>
                <a:sym typeface="Times New Roman" panose="02020503050405090304"/>
              </a:rPr>
              <a:t>NLP</a:t>
            </a: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0"/>
              </a:spcAft>
              <a:buNone/>
            </a:pPr>
            <a:r>
              <a:rPr lang="en-GB" sz="1200">
                <a:latin typeface="Times New Roman" panose="02020503050405090304"/>
                <a:ea typeface="Times New Roman" panose="02020503050405090304"/>
                <a:cs typeface="Times New Roman" panose="02020503050405090304"/>
                <a:sym typeface="Times New Roman" panose="02020503050405090304"/>
              </a:rPr>
              <a:t>Data Visualization</a:t>
            </a:r>
            <a:endParaRPr sz="1200">
              <a:latin typeface="Times New Roman" panose="02020503050405090304"/>
              <a:ea typeface="Times New Roman" panose="02020503050405090304"/>
              <a:cs typeface="Times New Roman" panose="02020503050405090304"/>
              <a:sym typeface="Times New Roman" panose="02020503050405090304"/>
            </a:endParaRPr>
          </a:p>
        </p:txBody>
      </p:sp>
      <p:sp>
        <p:nvSpPr>
          <p:cNvPr id="154" name="Google Shape;154;p29"/>
          <p:cNvSpPr txBox="1"/>
          <p:nvPr/>
        </p:nvSpPr>
        <p:spPr>
          <a:xfrm>
            <a:off x="2839975" y="2846075"/>
            <a:ext cx="1498200" cy="1677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Math Major</a:t>
            </a:r>
            <a:endParaRPr>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sz="18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0"/>
              </a:spcAft>
              <a:buNone/>
            </a:pPr>
            <a:r>
              <a:rPr lang="en-GB" sz="1200" b="1">
                <a:latin typeface="Times New Roman" panose="02020503050405090304"/>
                <a:ea typeface="Times New Roman" panose="02020503050405090304"/>
                <a:cs typeface="Times New Roman" panose="02020503050405090304"/>
                <a:sym typeface="Times New Roman" panose="02020503050405090304"/>
              </a:rPr>
              <a:t>Skill Sets</a:t>
            </a:r>
            <a:r>
              <a:rPr lang="en-GB" sz="1200">
                <a:latin typeface="Times New Roman" panose="02020503050405090304"/>
                <a:ea typeface="Times New Roman" panose="02020503050405090304"/>
                <a:cs typeface="Times New Roman" panose="02020503050405090304"/>
                <a:sym typeface="Times New Roman" panose="02020503050405090304"/>
              </a:rPr>
              <a:t>:</a:t>
            </a: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0"/>
              </a:spcAft>
              <a:buNone/>
            </a:pPr>
            <a:r>
              <a:rPr lang="en-GB" sz="1200">
                <a:latin typeface="Times New Roman" panose="02020503050405090304"/>
                <a:ea typeface="Times New Roman" panose="02020503050405090304"/>
                <a:cs typeface="Times New Roman" panose="02020503050405090304"/>
                <a:sym typeface="Times New Roman" panose="02020503050405090304"/>
              </a:rPr>
              <a:t>Visualization</a:t>
            </a: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0"/>
              </a:spcAft>
              <a:buNone/>
            </a:pPr>
            <a:r>
              <a:rPr lang="en-GB" sz="1200">
                <a:latin typeface="Times New Roman" panose="02020503050405090304"/>
                <a:ea typeface="Times New Roman" panose="02020503050405090304"/>
                <a:cs typeface="Times New Roman" panose="02020503050405090304"/>
                <a:sym typeface="Times New Roman" panose="02020503050405090304"/>
              </a:rPr>
              <a:t>Valuation</a:t>
            </a: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0"/>
              </a:spcAft>
              <a:buNone/>
            </a:pPr>
            <a:r>
              <a:rPr lang="en-GB" sz="1200">
                <a:latin typeface="Times New Roman" panose="02020503050405090304"/>
                <a:ea typeface="Times New Roman" panose="02020503050405090304"/>
                <a:cs typeface="Times New Roman" panose="02020503050405090304"/>
                <a:sym typeface="Times New Roman" panose="02020503050405090304"/>
              </a:rPr>
              <a:t>Operation Analytics</a:t>
            </a:r>
            <a:endParaRPr sz="1200">
              <a:latin typeface="Times New Roman" panose="02020503050405090304"/>
              <a:ea typeface="Times New Roman" panose="02020503050405090304"/>
              <a:cs typeface="Times New Roman" panose="02020503050405090304"/>
              <a:sym typeface="Times New Roman" panose="02020503050405090304"/>
            </a:endParaRPr>
          </a:p>
        </p:txBody>
      </p:sp>
      <p:sp>
        <p:nvSpPr>
          <p:cNvPr id="155" name="Google Shape;155;p29"/>
          <p:cNvSpPr txBox="1"/>
          <p:nvPr/>
        </p:nvSpPr>
        <p:spPr>
          <a:xfrm>
            <a:off x="5212725" y="2846075"/>
            <a:ext cx="1498200" cy="1677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Math Major</a:t>
            </a:r>
            <a:endParaRPr>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sz="18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0"/>
              </a:spcAft>
              <a:buNone/>
            </a:pPr>
            <a:r>
              <a:rPr lang="en-GB" sz="1200" b="1">
                <a:latin typeface="Times New Roman" panose="02020503050405090304"/>
                <a:ea typeface="Times New Roman" panose="02020503050405090304"/>
                <a:cs typeface="Times New Roman" panose="02020503050405090304"/>
                <a:sym typeface="Times New Roman" panose="02020503050405090304"/>
              </a:rPr>
              <a:t>Skill Sets</a:t>
            </a:r>
            <a:r>
              <a:rPr lang="en-GB" sz="1200">
                <a:latin typeface="Times New Roman" panose="02020503050405090304"/>
                <a:ea typeface="Times New Roman" panose="02020503050405090304"/>
                <a:cs typeface="Times New Roman" panose="02020503050405090304"/>
                <a:sym typeface="Times New Roman" panose="02020503050405090304"/>
              </a:rPr>
              <a:t>:</a:t>
            </a: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0"/>
              </a:spcAft>
              <a:buNone/>
            </a:pPr>
            <a:r>
              <a:rPr lang="en-GB" sz="1200">
                <a:latin typeface="Times New Roman" panose="02020503050405090304"/>
                <a:ea typeface="Times New Roman" panose="02020503050405090304"/>
                <a:cs typeface="Times New Roman" panose="02020503050405090304"/>
                <a:sym typeface="Times New Roman" panose="02020503050405090304"/>
              </a:rPr>
              <a:t>Data Visualization</a:t>
            </a: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0"/>
              </a:spcAft>
              <a:buNone/>
            </a:pPr>
            <a:r>
              <a:rPr lang="en-GB" sz="1200">
                <a:latin typeface="Times New Roman" panose="02020503050405090304"/>
                <a:ea typeface="Times New Roman" panose="02020503050405090304"/>
                <a:cs typeface="Times New Roman" panose="02020503050405090304"/>
                <a:sym typeface="Times New Roman" panose="02020503050405090304"/>
              </a:rPr>
              <a:t>NLP</a:t>
            </a: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0"/>
              </a:spcAft>
              <a:buNone/>
            </a:pPr>
            <a:r>
              <a:rPr lang="en-GB" sz="1200">
                <a:latin typeface="Times New Roman" panose="02020503050405090304"/>
                <a:ea typeface="Times New Roman" panose="02020503050405090304"/>
                <a:cs typeface="Times New Roman" panose="02020503050405090304"/>
                <a:sym typeface="Times New Roman" panose="02020503050405090304"/>
              </a:rPr>
              <a:t>Predictive Modeling</a:t>
            </a: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1200"/>
              </a:spcBef>
              <a:spcAft>
                <a:spcPts val="0"/>
              </a:spcAft>
              <a:buNone/>
            </a:pP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1200"/>
              </a:spcBef>
              <a:spcAft>
                <a:spcPts val="0"/>
              </a:spcAft>
              <a:buNone/>
            </a:pPr>
            <a:endParaRPr sz="1200">
              <a:latin typeface="Times New Roman" panose="02020503050405090304"/>
              <a:ea typeface="Times New Roman" panose="02020503050405090304"/>
              <a:cs typeface="Times New Roman" panose="02020503050405090304"/>
              <a:sym typeface="Times New Roman" panose="02020503050405090304"/>
            </a:endParaRPr>
          </a:p>
        </p:txBody>
      </p:sp>
      <p:sp>
        <p:nvSpPr>
          <p:cNvPr id="156" name="Google Shape;156;p29"/>
          <p:cNvSpPr txBox="1"/>
          <p:nvPr/>
        </p:nvSpPr>
        <p:spPr>
          <a:xfrm>
            <a:off x="7208400" y="2846075"/>
            <a:ext cx="1498200" cy="1677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Finance Major</a:t>
            </a:r>
            <a:endParaRPr>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Econ &amp; BA minor</a:t>
            </a:r>
            <a:endParaRPr>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0"/>
              </a:spcAft>
              <a:buNone/>
            </a:pPr>
            <a:endParaRPr sz="1200" b="1">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0"/>
              </a:spcAft>
              <a:buNone/>
            </a:pPr>
            <a:r>
              <a:rPr lang="en-GB" sz="1200" b="1">
                <a:latin typeface="Times New Roman" panose="02020503050405090304"/>
                <a:ea typeface="Times New Roman" panose="02020503050405090304"/>
                <a:cs typeface="Times New Roman" panose="02020503050405090304"/>
                <a:sym typeface="Times New Roman" panose="02020503050405090304"/>
              </a:rPr>
              <a:t>Skill Sets</a:t>
            </a:r>
            <a:r>
              <a:rPr lang="en-GB" sz="1200">
                <a:latin typeface="Times New Roman" panose="02020503050405090304"/>
                <a:ea typeface="Times New Roman" panose="02020503050405090304"/>
                <a:cs typeface="Times New Roman" panose="02020503050405090304"/>
                <a:sym typeface="Times New Roman" panose="02020503050405090304"/>
              </a:rPr>
              <a:t>:</a:t>
            </a: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0"/>
              </a:spcAft>
              <a:buNone/>
            </a:pPr>
            <a:r>
              <a:rPr lang="en-GB" sz="1200">
                <a:latin typeface="Times New Roman" panose="02020503050405090304"/>
                <a:ea typeface="Times New Roman" panose="02020503050405090304"/>
                <a:cs typeface="Times New Roman" panose="02020503050405090304"/>
                <a:sym typeface="Times New Roman" panose="02020503050405090304"/>
              </a:rPr>
              <a:t>Data Mining</a:t>
            </a: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0"/>
              </a:spcAft>
              <a:buNone/>
            </a:pPr>
            <a:r>
              <a:rPr lang="en-GB" sz="1200">
                <a:latin typeface="Times New Roman" panose="02020503050405090304"/>
                <a:ea typeface="Times New Roman" panose="02020503050405090304"/>
                <a:cs typeface="Times New Roman" panose="02020503050405090304"/>
                <a:sym typeface="Times New Roman" panose="02020503050405090304"/>
              </a:rPr>
              <a:t>Feature Engineering</a:t>
            </a: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0"/>
              </a:spcAft>
              <a:buNone/>
            </a:pPr>
            <a:r>
              <a:rPr lang="en-GB" sz="1200">
                <a:latin typeface="Times New Roman" panose="02020503050405090304"/>
                <a:ea typeface="Times New Roman" panose="02020503050405090304"/>
                <a:cs typeface="Times New Roman" panose="02020503050405090304"/>
                <a:sym typeface="Times New Roman" panose="02020503050405090304"/>
              </a:rPr>
              <a:t>Database MGMT</a:t>
            </a: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0"/>
              </a:spcAft>
              <a:buNone/>
            </a:pPr>
            <a:endParaRPr sz="12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15000"/>
              </a:lnSpc>
              <a:spcBef>
                <a:spcPts val="0"/>
              </a:spcBef>
              <a:spcAft>
                <a:spcPts val="0"/>
              </a:spcAft>
              <a:buNone/>
            </a:pPr>
            <a:endParaRPr sz="1200">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311700" y="3151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Business Understanding </a:t>
            </a:r>
            <a:endParaRPr>
              <a:latin typeface="Times New Roman" panose="02020503050405090304"/>
              <a:ea typeface="Times New Roman" panose="02020503050405090304"/>
              <a:cs typeface="Times New Roman" panose="02020503050405090304"/>
              <a:sym typeface="Times New Roman" panose="02020503050405090304"/>
            </a:endParaRPr>
          </a:p>
          <a:p>
            <a:pPr marL="457200" lvl="0" indent="-379730" algn="l" rtl="0">
              <a:spcBef>
                <a:spcPts val="0"/>
              </a:spcBef>
              <a:spcAft>
                <a:spcPts val="0"/>
              </a:spcAft>
              <a:buSzPct val="100000"/>
              <a:buFont typeface="Times New Roman" panose="02020503050405090304"/>
              <a:buChar char="-"/>
            </a:pPr>
            <a:r>
              <a:rPr lang="en-GB" sz="2645">
                <a:latin typeface="Times New Roman" panose="02020503050405090304"/>
                <a:ea typeface="Times New Roman" panose="02020503050405090304"/>
                <a:cs typeface="Times New Roman" panose="02020503050405090304"/>
                <a:sym typeface="Times New Roman" panose="02020503050405090304"/>
              </a:rPr>
              <a:t>Competitor Analysis</a:t>
            </a:r>
            <a:endParaRPr sz="2645">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a:latin typeface="Times New Roman" panose="02020503050405090304"/>
              <a:ea typeface="Times New Roman" panose="02020503050405090304"/>
              <a:cs typeface="Times New Roman" panose="02020503050405090304"/>
              <a:sym typeface="Times New Roman" panose="02020503050405090304"/>
            </a:endParaRPr>
          </a:p>
        </p:txBody>
      </p:sp>
      <p:sp>
        <p:nvSpPr>
          <p:cNvPr id="162" name="Google Shape;162;p30"/>
          <p:cNvSpPr txBox="1"/>
          <p:nvPr>
            <p:ph type="body" idx="1"/>
          </p:nvPr>
        </p:nvSpPr>
        <p:spPr>
          <a:xfrm>
            <a:off x="311700" y="1369650"/>
            <a:ext cx="8520600" cy="34164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rgbClr val="000000"/>
              </a:buClr>
              <a:buSzPts val="1300"/>
              <a:buFont typeface="Times New Roman" panose="02020503050405090304"/>
              <a:buChar char="●"/>
            </a:pPr>
            <a:r>
              <a:rPr lang="en-GB" sz="1300" b="1">
                <a:solidFill>
                  <a:srgbClr val="000000"/>
                </a:solidFill>
                <a:latin typeface="Times New Roman" panose="02020503050405090304"/>
                <a:ea typeface="Times New Roman" panose="02020503050405090304"/>
                <a:cs typeface="Times New Roman" panose="02020503050405090304"/>
                <a:sym typeface="Times New Roman" panose="02020503050405090304"/>
              </a:rPr>
              <a:t>LATAM Cargo (Latin America):</a:t>
            </a:r>
            <a:endParaRPr sz="13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311150" algn="l" rtl="0">
              <a:lnSpc>
                <a:spcPct val="150000"/>
              </a:lnSpc>
              <a:spcBef>
                <a:spcPts val="0"/>
              </a:spcBef>
              <a:spcAft>
                <a:spcPts val="0"/>
              </a:spcAft>
              <a:buClr>
                <a:srgbClr val="000000"/>
              </a:buClr>
              <a:buSzPts val="1300"/>
              <a:buFont typeface="Times New Roman" panose="02020503050405090304"/>
              <a:buChar char="○"/>
            </a:pP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Strength</a:t>
            </a:r>
            <a:endParaRPr sz="13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311150" algn="l" rtl="0">
              <a:lnSpc>
                <a:spcPct val="150000"/>
              </a:lnSpc>
              <a:spcBef>
                <a:spcPts val="0"/>
              </a:spcBef>
              <a:spcAft>
                <a:spcPts val="0"/>
              </a:spcAft>
              <a:buClr>
                <a:srgbClr val="000000"/>
              </a:buClr>
              <a:buSzPts val="1300"/>
              <a:buFont typeface="Times New Roman" panose="02020503050405090304"/>
              <a:buChar char="○"/>
            </a:pP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Competition</a:t>
            </a:r>
            <a:endParaRPr sz="13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1150" algn="l" rtl="0">
              <a:lnSpc>
                <a:spcPct val="150000"/>
              </a:lnSpc>
              <a:spcBef>
                <a:spcPts val="0"/>
              </a:spcBef>
              <a:spcAft>
                <a:spcPts val="0"/>
              </a:spcAft>
              <a:buClr>
                <a:srgbClr val="000000"/>
              </a:buClr>
              <a:buSzPts val="1300"/>
              <a:buFont typeface="Times New Roman" panose="02020503050405090304"/>
              <a:buChar char="●"/>
            </a:pPr>
            <a:r>
              <a:rPr lang="en-GB" sz="1300" b="1">
                <a:solidFill>
                  <a:srgbClr val="000000"/>
                </a:solidFill>
                <a:latin typeface="Times New Roman" panose="02020503050405090304"/>
                <a:ea typeface="Times New Roman" panose="02020503050405090304"/>
                <a:cs typeface="Times New Roman" panose="02020503050405090304"/>
                <a:sym typeface="Times New Roman" panose="02020503050405090304"/>
              </a:rPr>
              <a:t>Atlas Air Cargo (Global):</a:t>
            </a:r>
            <a:endParaRPr sz="1300"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311150" algn="l" rtl="0">
              <a:lnSpc>
                <a:spcPct val="150000"/>
              </a:lnSpc>
              <a:spcBef>
                <a:spcPts val="0"/>
              </a:spcBef>
              <a:spcAft>
                <a:spcPts val="0"/>
              </a:spcAft>
              <a:buClr>
                <a:srgbClr val="000000"/>
              </a:buClr>
              <a:buSzPts val="1300"/>
              <a:buFont typeface="Times New Roman" panose="02020503050405090304"/>
              <a:buChar char="○"/>
            </a:pP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Supports Amazon’s expanding e-commerce operations </a:t>
            </a:r>
            <a:endParaRPr sz="13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311150" algn="l" rtl="0">
              <a:lnSpc>
                <a:spcPct val="150000"/>
              </a:lnSpc>
              <a:spcBef>
                <a:spcPts val="0"/>
              </a:spcBef>
              <a:spcAft>
                <a:spcPts val="0"/>
              </a:spcAft>
              <a:buClr>
                <a:srgbClr val="000000"/>
              </a:buClr>
              <a:buSzPts val="1300"/>
              <a:buFont typeface="Times New Roman" panose="02020503050405090304"/>
              <a:buChar char="○"/>
            </a:pP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Enhanced its pivotal role in e-commerce logistics </a:t>
            </a:r>
            <a:endParaRPr sz="13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311150" algn="l" rtl="0">
              <a:lnSpc>
                <a:spcPct val="150000"/>
              </a:lnSpc>
              <a:spcBef>
                <a:spcPts val="0"/>
              </a:spcBef>
              <a:spcAft>
                <a:spcPts val="0"/>
              </a:spcAft>
              <a:buClr>
                <a:srgbClr val="000000"/>
              </a:buClr>
              <a:buSzPts val="1300"/>
              <a:buFont typeface="Times New Roman" panose="02020503050405090304"/>
              <a:buChar char="○"/>
            </a:pP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Supports the burgeoning demand for e-commerce </a:t>
            </a:r>
            <a:endParaRPr sz="13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1150" algn="l" rtl="0">
              <a:lnSpc>
                <a:spcPct val="150000"/>
              </a:lnSpc>
              <a:spcBef>
                <a:spcPts val="0"/>
              </a:spcBef>
              <a:spcAft>
                <a:spcPts val="0"/>
              </a:spcAft>
              <a:buClr>
                <a:srgbClr val="000000"/>
              </a:buClr>
              <a:buSzPts val="1300"/>
              <a:buFont typeface="Times New Roman" panose="02020503050405090304"/>
              <a:buChar char="●"/>
            </a:pPr>
            <a:r>
              <a:rPr lang="en-GB" sz="1300" b="1">
                <a:solidFill>
                  <a:srgbClr val="000000"/>
                </a:solidFill>
                <a:latin typeface="Times New Roman" panose="02020503050405090304"/>
                <a:ea typeface="Times New Roman" panose="02020503050405090304"/>
                <a:cs typeface="Times New Roman" panose="02020503050405090304"/>
                <a:sym typeface="Times New Roman" panose="02020503050405090304"/>
              </a:rPr>
              <a:t>Global freight giants:</a:t>
            </a:r>
            <a:endParaRPr sz="1300"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311150" algn="l" rtl="0">
              <a:lnSpc>
                <a:spcPct val="150000"/>
              </a:lnSpc>
              <a:spcBef>
                <a:spcPts val="0"/>
              </a:spcBef>
              <a:spcAft>
                <a:spcPts val="0"/>
              </a:spcAft>
              <a:buClr>
                <a:srgbClr val="000000"/>
              </a:buClr>
              <a:buSzPts val="1300"/>
              <a:buFont typeface="Times New Roman" panose="02020503050405090304"/>
              <a:buChar char="○"/>
            </a:pP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DHL Aviation, FedEx, UPS</a:t>
            </a:r>
            <a:endParaRPr sz="13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50000"/>
              </a:lnSpc>
              <a:spcBef>
                <a:spcPts val="0"/>
              </a:spcBef>
              <a:spcAft>
                <a:spcPts val="0"/>
              </a:spcAft>
              <a:buNone/>
            </a:pP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 For more information, please refer to the slide deck from QSI group.</a:t>
            </a:r>
            <a:endParaRPr sz="13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p:txBody>
      </p:sp>
      <p:pic>
        <p:nvPicPr>
          <p:cNvPr id="163" name="Google Shape;163;p30"/>
          <p:cNvPicPr preferRelativeResize="0"/>
          <p:nvPr/>
        </p:nvPicPr>
        <p:blipFill>
          <a:blip r:embed="rId1"/>
          <a:stretch>
            <a:fillRect/>
          </a:stretch>
        </p:blipFill>
        <p:spPr>
          <a:xfrm>
            <a:off x="5109350" y="1451225"/>
            <a:ext cx="4034649" cy="2104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67" name="Shape 167"/>
        <p:cNvGrpSpPr/>
        <p:nvPr/>
      </p:nvGrpSpPr>
      <p:grpSpPr>
        <a:xfrm>
          <a:off x="0" y="0"/>
          <a:ext cx="0" cy="0"/>
          <a:chOff x="0" y="0"/>
          <a:chExt cx="0" cy="0"/>
        </a:xfrm>
      </p:grpSpPr>
      <p:sp>
        <p:nvSpPr>
          <p:cNvPr id="168" name="Google Shape;168;p31"/>
          <p:cNvSpPr txBox="1"/>
          <p:nvPr>
            <p:ph type="title"/>
          </p:nvPr>
        </p:nvSpPr>
        <p:spPr>
          <a:xfrm>
            <a:off x="311700" y="3151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Business Understanding</a:t>
            </a:r>
            <a:endParaRPr>
              <a:latin typeface="Times New Roman" panose="02020503050405090304"/>
              <a:ea typeface="Times New Roman" panose="02020503050405090304"/>
              <a:cs typeface="Times New Roman" panose="02020503050405090304"/>
              <a:sym typeface="Times New Roman" panose="02020503050405090304"/>
            </a:endParaRPr>
          </a:p>
          <a:p>
            <a:pPr marL="457200" lvl="0" indent="-379730" algn="l" rtl="0">
              <a:spcBef>
                <a:spcPts val="0"/>
              </a:spcBef>
              <a:spcAft>
                <a:spcPts val="0"/>
              </a:spcAft>
              <a:buSzPct val="100000"/>
              <a:buFont typeface="Times New Roman" panose="02020503050405090304"/>
              <a:buChar char="-"/>
            </a:pPr>
            <a:r>
              <a:rPr lang="en-GB" sz="2645">
                <a:latin typeface="Times New Roman" panose="02020503050405090304"/>
                <a:ea typeface="Times New Roman" panose="02020503050405090304"/>
                <a:cs typeface="Times New Roman" panose="02020503050405090304"/>
                <a:sym typeface="Times New Roman" panose="02020503050405090304"/>
              </a:rPr>
              <a:t>Difficulties</a:t>
            </a:r>
            <a:endParaRPr sz="2645">
              <a:latin typeface="Times New Roman" panose="02020503050405090304"/>
              <a:ea typeface="Times New Roman" panose="02020503050405090304"/>
              <a:cs typeface="Times New Roman" panose="02020503050405090304"/>
              <a:sym typeface="Times New Roman" panose="02020503050405090304"/>
            </a:endParaRPr>
          </a:p>
        </p:txBody>
      </p:sp>
      <p:sp>
        <p:nvSpPr>
          <p:cNvPr id="169" name="Google Shape;169;p31"/>
          <p:cNvSpPr txBox="1"/>
          <p:nvPr>
            <p:ph type="body" idx="1"/>
          </p:nvPr>
        </p:nvSpPr>
        <p:spPr>
          <a:xfrm>
            <a:off x="311700" y="1290675"/>
            <a:ext cx="8520600" cy="3568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GB" sz="1400" b="1">
                <a:solidFill>
                  <a:srgbClr val="000000"/>
                </a:solidFill>
                <a:latin typeface="Times New Roman" panose="02020503050405090304"/>
                <a:ea typeface="Times New Roman" panose="02020503050405090304"/>
                <a:cs typeface="Times New Roman" panose="02020503050405090304"/>
                <a:sym typeface="Times New Roman" panose="02020503050405090304"/>
              </a:rPr>
              <a:t>Cargo demand is declining</a:t>
            </a:r>
            <a:endParaRPr>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317500" algn="l" rtl="0">
              <a:spcBef>
                <a:spcPts val="0"/>
              </a:spcBef>
              <a:spcAft>
                <a:spcPts val="0"/>
              </a:spcAft>
              <a:buClr>
                <a:srgbClr val="000000"/>
              </a:buClr>
              <a:buSzPts val="1400"/>
              <a:buFont typeface="Arial" panose="020B0604020202090204"/>
              <a:buChar char="○"/>
            </a:pPr>
            <a:r>
              <a:rPr lang="en-GB" sz="1400">
                <a:solidFill>
                  <a:srgbClr val="000000"/>
                </a:solidFill>
                <a:latin typeface="Times New Roman" panose="02020503050405090304"/>
                <a:ea typeface="Times New Roman" panose="02020503050405090304"/>
                <a:cs typeface="Times New Roman" panose="02020503050405090304"/>
                <a:sym typeface="Times New Roman" panose="02020503050405090304"/>
              </a:rPr>
              <a:t>Avianca </a:t>
            </a:r>
            <a:r>
              <a:rPr lang="en-GB">
                <a:solidFill>
                  <a:srgbClr val="000000"/>
                </a:solidFill>
                <a:latin typeface="Times New Roman" panose="02020503050405090304"/>
                <a:ea typeface="Times New Roman" panose="02020503050405090304"/>
                <a:cs typeface="Times New Roman" panose="02020503050405090304"/>
                <a:sym typeface="Times New Roman" panose="02020503050405090304"/>
              </a:rPr>
              <a:t>Cargo’s</a:t>
            </a:r>
            <a:r>
              <a:rPr lang="en-GB" sz="1400">
                <a:solidFill>
                  <a:srgbClr val="000000"/>
                </a:solidFill>
                <a:latin typeface="Times New Roman" panose="02020503050405090304"/>
                <a:ea typeface="Times New Roman" panose="02020503050405090304"/>
                <a:cs typeface="Times New Roman" panose="02020503050405090304"/>
                <a:sym typeface="Times New Roman" panose="02020503050405090304"/>
              </a:rPr>
              <a:t> cargo revenue fell by 8.3% to US$152 million in the first quarter of 2024, according to reports.</a:t>
            </a:r>
            <a:endParaRPr sz="14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7500" algn="l" rtl="0">
              <a:spcBef>
                <a:spcPts val="0"/>
              </a:spcBef>
              <a:spcAft>
                <a:spcPts val="0"/>
              </a:spcAft>
              <a:buClr>
                <a:srgbClr val="000000"/>
              </a:buClr>
              <a:buSzPts val="1400"/>
              <a:buChar char="●"/>
            </a:pPr>
            <a:r>
              <a:rPr lang="en-GB" sz="1400" b="1">
                <a:solidFill>
                  <a:srgbClr val="000000"/>
                </a:solidFill>
                <a:latin typeface="Times New Roman" panose="02020503050405090304"/>
                <a:ea typeface="Times New Roman" panose="02020503050405090304"/>
                <a:cs typeface="Times New Roman" panose="02020503050405090304"/>
                <a:sym typeface="Times New Roman" panose="02020503050405090304"/>
              </a:rPr>
              <a:t>Market competition is intensifying</a:t>
            </a:r>
            <a:endParaRPr sz="1400"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317500" algn="l" rtl="0">
              <a:spcBef>
                <a:spcPts val="0"/>
              </a:spcBef>
              <a:spcAft>
                <a:spcPts val="0"/>
              </a:spcAft>
              <a:buClr>
                <a:srgbClr val="000000"/>
              </a:buClr>
              <a:buSzPts val="1400"/>
              <a:buFont typeface="Arial" panose="020B0604020202090204"/>
              <a:buChar char="○"/>
            </a:pPr>
            <a:r>
              <a:rPr lang="en-GB" sz="1400">
                <a:solidFill>
                  <a:srgbClr val="000000"/>
                </a:solidFill>
                <a:latin typeface="Times New Roman" panose="02020503050405090304"/>
                <a:ea typeface="Times New Roman" panose="02020503050405090304"/>
                <a:cs typeface="Times New Roman" panose="02020503050405090304"/>
                <a:sym typeface="Times New Roman" panose="02020503050405090304"/>
              </a:rPr>
              <a:t>The trend of e-commerce from Asia to Latin America is growing</a:t>
            </a:r>
            <a:r>
              <a:rPr lang="en-GB">
                <a:solidFill>
                  <a:srgbClr val="000000"/>
                </a:solidFill>
                <a:latin typeface="Times New Roman" panose="02020503050405090304"/>
                <a:ea typeface="Times New Roman" panose="02020503050405090304"/>
                <a:cs typeface="Times New Roman" panose="02020503050405090304"/>
                <a:sym typeface="Times New Roman" panose="02020503050405090304"/>
              </a:rPr>
              <a:t> ➡️ highly competitive</a:t>
            </a:r>
            <a:endParaRPr>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317500" algn="l" rtl="0">
              <a:spcBef>
                <a:spcPts val="0"/>
              </a:spcBef>
              <a:spcAft>
                <a:spcPts val="0"/>
              </a:spcAft>
              <a:buClr>
                <a:srgbClr val="000000"/>
              </a:buClr>
              <a:buSzPts val="1400"/>
              <a:buFont typeface="Arial" panose="020B0604020202090204"/>
              <a:buChar char="○"/>
            </a:pPr>
            <a:r>
              <a:rPr lang="en-GB" sz="1400">
                <a:solidFill>
                  <a:srgbClr val="000000"/>
                </a:solidFill>
                <a:latin typeface="Times New Roman" panose="02020503050405090304"/>
                <a:ea typeface="Times New Roman" panose="02020503050405090304"/>
                <a:cs typeface="Times New Roman" panose="02020503050405090304"/>
                <a:sym typeface="Times New Roman" panose="02020503050405090304"/>
              </a:rPr>
              <a:t>LATAM Group are also increasing their cargo capacity</a:t>
            </a:r>
            <a:endParaRPr>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marR="0" lvl="0" indent="-317500" algn="l" rtl="0">
              <a:lnSpc>
                <a:spcPct val="115000"/>
              </a:lnSpc>
              <a:spcBef>
                <a:spcPts val="0"/>
              </a:spcBef>
              <a:spcAft>
                <a:spcPts val="0"/>
              </a:spcAft>
              <a:buClr>
                <a:srgbClr val="000000"/>
              </a:buClr>
              <a:buSzPts val="1400"/>
              <a:buChar char="●"/>
            </a:pPr>
            <a:r>
              <a:rPr lang="en-GB" sz="1400" b="1">
                <a:solidFill>
                  <a:srgbClr val="000000"/>
                </a:solidFill>
                <a:latin typeface="Times New Roman" panose="02020503050405090304"/>
                <a:ea typeface="Times New Roman" panose="02020503050405090304"/>
                <a:cs typeface="Times New Roman" panose="02020503050405090304"/>
                <a:sym typeface="Times New Roman" panose="02020503050405090304"/>
              </a:rPr>
              <a:t>Capacity Optimization</a:t>
            </a:r>
            <a:endParaRPr sz="1400"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317500" algn="l" rtl="0">
              <a:spcBef>
                <a:spcPts val="0"/>
              </a:spcBef>
              <a:spcAft>
                <a:spcPts val="0"/>
              </a:spcAft>
              <a:buClr>
                <a:srgbClr val="000000"/>
              </a:buClr>
              <a:buSzPts val="1400"/>
              <a:buChar char="○"/>
            </a:pPr>
            <a:r>
              <a:rPr lang="en-GB" sz="1400">
                <a:solidFill>
                  <a:srgbClr val="000000"/>
                </a:solidFill>
                <a:latin typeface="Times New Roman" panose="02020503050405090304"/>
                <a:ea typeface="Times New Roman" panose="02020503050405090304"/>
                <a:cs typeface="Times New Roman" panose="02020503050405090304"/>
                <a:sym typeface="Times New Roman" panose="02020503050405090304"/>
              </a:rPr>
              <a:t>Balancing the cargo mix to maximize space utilization and profitability is crucial for efficient operations.</a:t>
            </a:r>
            <a:endParaRPr sz="1400"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7500" algn="l" rtl="0">
              <a:spcBef>
                <a:spcPts val="0"/>
              </a:spcBef>
              <a:spcAft>
                <a:spcPts val="0"/>
              </a:spcAft>
              <a:buClr>
                <a:srgbClr val="000000"/>
              </a:buClr>
              <a:buSzPts val="1400"/>
              <a:buFont typeface="Times New Roman" panose="02020503050405090304"/>
              <a:buChar char="●"/>
            </a:pPr>
            <a:r>
              <a:rPr lang="en-GB" sz="1400" b="1">
                <a:solidFill>
                  <a:srgbClr val="000000"/>
                </a:solidFill>
                <a:latin typeface="Times New Roman" panose="02020503050405090304"/>
                <a:ea typeface="Times New Roman" panose="02020503050405090304"/>
                <a:cs typeface="Times New Roman" panose="02020503050405090304"/>
                <a:sym typeface="Times New Roman" panose="02020503050405090304"/>
              </a:rPr>
              <a:t>Diverse Cargo Types and Handling Requirements </a:t>
            </a:r>
            <a:endParaRPr sz="1400" b="1">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914400" marR="0" lvl="1" indent="-317500" algn="l" rtl="0">
              <a:lnSpc>
                <a:spcPct val="115000"/>
              </a:lnSpc>
              <a:spcBef>
                <a:spcPts val="0"/>
              </a:spcBef>
              <a:spcAft>
                <a:spcPts val="0"/>
              </a:spcAft>
              <a:buClr>
                <a:srgbClr val="000000"/>
              </a:buClr>
              <a:buSzPts val="1400"/>
              <a:buFont typeface="Times New Roman" panose="02020503050405090304"/>
              <a:buChar char="○"/>
            </a:pPr>
            <a:r>
              <a:rPr lang="en-GB">
                <a:solidFill>
                  <a:srgbClr val="000000"/>
                </a:solidFill>
                <a:latin typeface="Times New Roman" panose="02020503050405090304"/>
                <a:ea typeface="Times New Roman" panose="02020503050405090304"/>
                <a:cs typeface="Times New Roman" panose="02020503050405090304"/>
                <a:sym typeface="Times New Roman" panose="02020503050405090304"/>
              </a:rPr>
              <a:t>Cargo varies greatly in size, shape, and fragility, requiring specialized handling techniques for each type.</a:t>
            </a:r>
            <a:endParaRPr>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914400" marR="0" lvl="1" indent="-317500" algn="l" rtl="0">
              <a:lnSpc>
                <a:spcPct val="115000"/>
              </a:lnSpc>
              <a:spcBef>
                <a:spcPts val="0"/>
              </a:spcBef>
              <a:spcAft>
                <a:spcPts val="0"/>
              </a:spcAft>
              <a:buClr>
                <a:srgbClr val="000000"/>
              </a:buClr>
              <a:buSzPts val="1400"/>
              <a:buFont typeface="Times New Roman" panose="02020503050405090304"/>
              <a:buChar char="○"/>
            </a:pPr>
            <a:r>
              <a:rPr lang="en-GB">
                <a:solidFill>
                  <a:srgbClr val="000000"/>
                </a:solidFill>
                <a:latin typeface="Times New Roman" panose="02020503050405090304"/>
                <a:ea typeface="Times New Roman" panose="02020503050405090304"/>
                <a:cs typeface="Times New Roman" panose="02020503050405090304"/>
                <a:sym typeface="Times New Roman" panose="02020503050405090304"/>
              </a:rPr>
              <a:t>Ensuring safe and efficient loading while preventing damage to diverse cargo is a challenge in maximizing both space and weight utilization.</a:t>
            </a:r>
            <a:endParaRPr>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73" name="Shape 173"/>
        <p:cNvGrpSpPr/>
        <p:nvPr/>
      </p:nvGrpSpPr>
      <p:grpSpPr>
        <a:xfrm>
          <a:off x="0" y="0"/>
          <a:ext cx="0" cy="0"/>
          <a:chOff x="0" y="0"/>
          <a:chExt cx="0" cy="0"/>
        </a:xfrm>
      </p:grpSpPr>
      <p:sp>
        <p:nvSpPr>
          <p:cNvPr id="174" name="Google Shape;174;p32"/>
          <p:cNvSpPr txBox="1"/>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Project</a:t>
            </a:r>
            <a:r>
              <a:rPr lang="en-GB">
                <a:latin typeface="Times New Roman" panose="02020503050405090304"/>
                <a:ea typeface="Times New Roman" panose="02020503050405090304"/>
                <a:cs typeface="Times New Roman" panose="02020503050405090304"/>
                <a:sym typeface="Times New Roman" panose="02020503050405090304"/>
              </a:rPr>
              <a:t> Understanding </a:t>
            </a:r>
            <a:endParaRPr sz="2645">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a:latin typeface="Times New Roman" panose="02020503050405090304"/>
              <a:ea typeface="Times New Roman" panose="02020503050405090304"/>
              <a:cs typeface="Times New Roman" panose="02020503050405090304"/>
              <a:sym typeface="Times New Roman" panose="02020503050405090304"/>
            </a:endParaRPr>
          </a:p>
        </p:txBody>
      </p:sp>
      <p:sp>
        <p:nvSpPr>
          <p:cNvPr id="175" name="Google Shape;175;p32"/>
          <p:cNvSpPr txBox="1"/>
          <p:nvPr>
            <p:ph type="body" idx="1"/>
          </p:nvPr>
        </p:nvSpPr>
        <p:spPr>
          <a:xfrm>
            <a:off x="311700" y="1152475"/>
            <a:ext cx="8520600" cy="3619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500" b="1">
                <a:solidFill>
                  <a:srgbClr val="000000"/>
                </a:solidFill>
                <a:latin typeface="Times New Roman" panose="02020503050405090304"/>
                <a:ea typeface="Times New Roman" panose="02020503050405090304"/>
                <a:cs typeface="Times New Roman" panose="02020503050405090304"/>
                <a:sym typeface="Times New Roman" panose="02020503050405090304"/>
              </a:rPr>
              <a:t>Project Objective</a:t>
            </a: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 Optimize Avianca Cargo’s cargo mix to maximize loading efficiency while adhering to space and weight limitations of aircraft.</a:t>
            </a:r>
            <a:endParaRPr sz="15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50000"/>
              </a:lnSpc>
              <a:spcBef>
                <a:spcPts val="0"/>
              </a:spcBef>
              <a:spcAft>
                <a:spcPts val="0"/>
              </a:spcAft>
              <a:buNone/>
            </a:pPr>
            <a:r>
              <a:rPr lang="en-GB" sz="1500" b="1">
                <a:solidFill>
                  <a:srgbClr val="000000"/>
                </a:solidFill>
                <a:latin typeface="Times New Roman" panose="02020503050405090304"/>
                <a:ea typeface="Times New Roman" panose="02020503050405090304"/>
                <a:cs typeface="Times New Roman" panose="02020503050405090304"/>
                <a:sym typeface="Times New Roman" panose="02020503050405090304"/>
              </a:rPr>
              <a:t>Core Challenges</a:t>
            </a: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a:t>
            </a:r>
            <a:endParaRPr sz="15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3850" algn="l" rtl="0">
              <a:lnSpc>
                <a:spcPct val="150000"/>
              </a:lnSpc>
              <a:spcBef>
                <a:spcPts val="0"/>
              </a:spcBef>
              <a:spcAft>
                <a:spcPts val="0"/>
              </a:spcAft>
              <a:buClr>
                <a:srgbClr val="000000"/>
              </a:buClr>
              <a:buSzPts val="1500"/>
              <a:buFont typeface="Times New Roman" panose="02020503050405090304"/>
              <a:buChar char="●"/>
            </a:pP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Balancing cargo volume, weight, and priority, alongside special handling requirements.</a:t>
            </a:r>
            <a:endParaRPr sz="15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3850" algn="l" rtl="0">
              <a:lnSpc>
                <a:spcPct val="150000"/>
              </a:lnSpc>
              <a:spcBef>
                <a:spcPts val="0"/>
              </a:spcBef>
              <a:spcAft>
                <a:spcPts val="0"/>
              </a:spcAft>
              <a:buClr>
                <a:srgbClr val="000000"/>
              </a:buClr>
              <a:buSzPts val="1500"/>
              <a:buFont typeface="Times New Roman" panose="02020503050405090304"/>
              <a:buChar char="●"/>
            </a:pP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Ensuring operational efficiency and compliance with international air transport regulations.</a:t>
            </a:r>
            <a:endParaRPr sz="15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50000"/>
              </a:lnSpc>
              <a:spcBef>
                <a:spcPts val="0"/>
              </a:spcBef>
              <a:spcAft>
                <a:spcPts val="0"/>
              </a:spcAft>
              <a:buNone/>
            </a:pPr>
            <a:r>
              <a:rPr lang="en-GB" sz="1500" b="1">
                <a:solidFill>
                  <a:srgbClr val="000000"/>
                </a:solidFill>
                <a:latin typeface="Times New Roman" panose="02020503050405090304"/>
                <a:ea typeface="Times New Roman" panose="02020503050405090304"/>
                <a:cs typeface="Times New Roman" panose="02020503050405090304"/>
                <a:sym typeface="Times New Roman" panose="02020503050405090304"/>
              </a:rPr>
              <a:t>Key Functional Areas</a:t>
            </a: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a:t>
            </a:r>
            <a:endParaRPr sz="15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3850" algn="l" rtl="0">
              <a:lnSpc>
                <a:spcPct val="150000"/>
              </a:lnSpc>
              <a:spcBef>
                <a:spcPts val="0"/>
              </a:spcBef>
              <a:spcAft>
                <a:spcPts val="0"/>
              </a:spcAft>
              <a:buClr>
                <a:srgbClr val="000000"/>
              </a:buClr>
              <a:buSzPts val="1500"/>
              <a:buFont typeface="Times New Roman" panose="02020503050405090304"/>
              <a:buChar char="●"/>
            </a:pP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Descriptive and Prescriptive </a:t>
            </a: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Analysis</a:t>
            </a:r>
            <a:endParaRPr sz="15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3850" algn="l" rtl="0">
              <a:lnSpc>
                <a:spcPct val="150000"/>
              </a:lnSpc>
              <a:spcBef>
                <a:spcPts val="0"/>
              </a:spcBef>
              <a:spcAft>
                <a:spcPts val="0"/>
              </a:spcAft>
              <a:buClr>
                <a:srgbClr val="000000"/>
              </a:buClr>
              <a:buSzPts val="1500"/>
              <a:buFont typeface="Times New Roman" panose="02020503050405090304"/>
              <a:buChar char="●"/>
            </a:pP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Spatial</a:t>
            </a: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Accommodation</a:t>
            </a: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 Optimization</a:t>
            </a:r>
            <a:endParaRPr sz="15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50000"/>
              </a:lnSpc>
              <a:spcBef>
                <a:spcPts val="0"/>
              </a:spcBef>
              <a:spcAft>
                <a:spcPts val="0"/>
              </a:spcAft>
              <a:buNone/>
            </a:pPr>
            <a:r>
              <a:rPr lang="en-GB" sz="1500" b="1">
                <a:solidFill>
                  <a:srgbClr val="000000"/>
                </a:solidFill>
                <a:latin typeface="Times New Roman" panose="02020503050405090304"/>
                <a:ea typeface="Times New Roman" panose="02020503050405090304"/>
                <a:cs typeface="Times New Roman" panose="02020503050405090304"/>
                <a:sym typeface="Times New Roman" panose="02020503050405090304"/>
              </a:rPr>
              <a:t>Tools</a:t>
            </a: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 Python, Excel, Flask (Python)</a:t>
            </a:r>
            <a:endParaRPr sz="15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50000"/>
              </a:lnSpc>
              <a:spcBef>
                <a:spcPts val="0"/>
              </a:spcBef>
              <a:spcAft>
                <a:spcPts val="0"/>
              </a:spcAft>
              <a:buNone/>
            </a:pPr>
            <a:r>
              <a:rPr lang="en-GB" sz="1500" b="1">
                <a:solidFill>
                  <a:srgbClr val="000000"/>
                </a:solidFill>
                <a:latin typeface="Times New Roman" panose="02020503050405090304"/>
                <a:ea typeface="Times New Roman" panose="02020503050405090304"/>
                <a:cs typeface="Times New Roman" panose="02020503050405090304"/>
                <a:sym typeface="Times New Roman" panose="02020503050405090304"/>
              </a:rPr>
              <a:t>Analysis Methods</a:t>
            </a: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 Greedy Algorithms, </a:t>
            </a:r>
            <a:r>
              <a:rPr lang="en-GB" sz="1500">
                <a:solidFill>
                  <a:srgbClr val="000000"/>
                </a:solidFill>
                <a:latin typeface="Times New Roman" panose="02020503050405090304"/>
                <a:ea typeface="Times New Roman" panose="02020503050405090304"/>
                <a:cs typeface="Times New Roman" panose="02020503050405090304"/>
                <a:sym typeface="Times New Roman" panose="02020503050405090304"/>
              </a:rPr>
              <a:t>Spatial Analytics</a:t>
            </a:r>
            <a:endParaRPr sz="20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79" name="Shape 179"/>
        <p:cNvGrpSpPr/>
        <p:nvPr/>
      </p:nvGrpSpPr>
      <p:grpSpPr>
        <a:xfrm>
          <a:off x="0" y="0"/>
          <a:ext cx="0" cy="0"/>
          <a:chOff x="0" y="0"/>
          <a:chExt cx="0" cy="0"/>
        </a:xfrm>
      </p:grpSpPr>
      <p:sp>
        <p:nvSpPr>
          <p:cNvPr id="180" name="Google Shape;180;p33"/>
          <p:cNvSpPr txBox="1"/>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Data Overview and Proposed Treatment</a:t>
            </a:r>
            <a:endParaRPr>
              <a:latin typeface="Times New Roman" panose="02020503050405090304"/>
              <a:ea typeface="Times New Roman" panose="02020503050405090304"/>
              <a:cs typeface="Times New Roman" panose="02020503050405090304"/>
              <a:sym typeface="Times New Roman" panose="02020503050405090304"/>
            </a:endParaRPr>
          </a:p>
        </p:txBody>
      </p:sp>
      <p:sp>
        <p:nvSpPr>
          <p:cNvPr id="181" name="Google Shape;181;p33"/>
          <p:cNvSpPr txBox="1"/>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400050" algn="l" rtl="0">
              <a:lnSpc>
                <a:spcPct val="115000"/>
              </a:lnSpc>
              <a:spcBef>
                <a:spcPts val="0"/>
              </a:spcBef>
              <a:spcAft>
                <a:spcPts val="0"/>
              </a:spcAft>
              <a:buClr>
                <a:schemeClr val="dk1"/>
              </a:buClr>
              <a:buSzPts val="2700"/>
              <a:buFont typeface="Times New Roman" panose="02020503050405090304"/>
              <a:buChar char="-"/>
            </a:pPr>
            <a:r>
              <a:rPr lang="en-GB" sz="2700" b="1">
                <a:solidFill>
                  <a:schemeClr val="dk1"/>
                </a:solidFill>
                <a:latin typeface="Times New Roman" panose="02020503050405090304"/>
                <a:ea typeface="Times New Roman" panose="02020503050405090304"/>
                <a:cs typeface="Times New Roman" panose="02020503050405090304"/>
                <a:sym typeface="Times New Roman" panose="02020503050405090304"/>
              </a:rPr>
              <a:t>Consolidado_dims_mia</a:t>
            </a:r>
            <a:endParaRPr sz="27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1150" algn="l" rtl="0">
              <a:lnSpc>
                <a:spcPct val="115000"/>
              </a:lnSpc>
              <a:spcBef>
                <a:spcPts val="300"/>
              </a:spcBef>
              <a:spcAft>
                <a:spcPts val="0"/>
              </a:spcAft>
              <a:buClr>
                <a:srgbClr val="000000"/>
              </a:buClr>
              <a:buSzPts val="1300"/>
              <a:buFont typeface="Times New Roman" panose="02020503050405090304"/>
              <a:buChar char="-"/>
            </a:pP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21 variables, 322894 observations</a:t>
            </a:r>
            <a:endParaRPr sz="13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1150" algn="l" rtl="0">
              <a:lnSpc>
                <a:spcPct val="115000"/>
              </a:lnSpc>
              <a:spcBef>
                <a:spcPts val="300"/>
              </a:spcBef>
              <a:spcAft>
                <a:spcPts val="0"/>
              </a:spcAft>
              <a:buClr>
                <a:srgbClr val="000000"/>
              </a:buClr>
              <a:buSzPts val="1300"/>
              <a:buFont typeface="Times New Roman" panose="02020503050405090304"/>
              <a:buChar char="-"/>
            </a:pP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Dimension details (weight, volume, length, width, height) for items with packing method</a:t>
            </a:r>
            <a:endParaRPr sz="13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1150" algn="l" rtl="0">
              <a:lnSpc>
                <a:spcPct val="115000"/>
              </a:lnSpc>
              <a:spcBef>
                <a:spcPts val="300"/>
              </a:spcBef>
              <a:spcAft>
                <a:spcPts val="0"/>
              </a:spcAft>
              <a:buClr>
                <a:srgbClr val="000000"/>
              </a:buClr>
              <a:buSzPts val="1300"/>
              <a:buFont typeface="Times New Roman" panose="02020503050405090304"/>
              <a:buChar char="-"/>
            </a:pP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Add a new feature to filter out A330F aircrafts</a:t>
            </a:r>
            <a:endParaRPr sz="13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400050" algn="l" rtl="0">
              <a:lnSpc>
                <a:spcPct val="115000"/>
              </a:lnSpc>
              <a:spcBef>
                <a:spcPts val="300"/>
              </a:spcBef>
              <a:spcAft>
                <a:spcPts val="0"/>
              </a:spcAft>
              <a:buClr>
                <a:schemeClr val="dk1"/>
              </a:buClr>
              <a:buSzPts val="2700"/>
              <a:buFont typeface="Times New Roman" panose="02020503050405090304"/>
              <a:buChar char="-"/>
            </a:pPr>
            <a:r>
              <a:rPr lang="en-GB" sz="2700" b="1">
                <a:solidFill>
                  <a:schemeClr val="dk1"/>
                </a:solidFill>
                <a:latin typeface="Times New Roman" panose="02020503050405090304"/>
                <a:ea typeface="Times New Roman" panose="02020503050405090304"/>
                <a:cs typeface="Times New Roman" panose="02020503050405090304"/>
                <a:sym typeface="Times New Roman" panose="02020503050405090304"/>
              </a:rPr>
              <a:t>OB Report - AWB</a:t>
            </a:r>
            <a:endParaRPr sz="27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1150" algn="l" rtl="0">
              <a:lnSpc>
                <a:spcPct val="115000"/>
              </a:lnSpc>
              <a:spcBef>
                <a:spcPts val="0"/>
              </a:spcBef>
              <a:spcAft>
                <a:spcPts val="0"/>
              </a:spcAft>
              <a:buClr>
                <a:srgbClr val="000000"/>
              </a:buClr>
              <a:buSzPts val="1300"/>
              <a:buFont typeface="Times New Roman" panose="02020503050405090304"/>
              <a:buChar char="-"/>
            </a:pP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29 variables, 79,303 observations</a:t>
            </a:r>
            <a:endParaRPr sz="13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1150" algn="l" rtl="0">
              <a:lnSpc>
                <a:spcPct val="115000"/>
              </a:lnSpc>
              <a:spcBef>
                <a:spcPts val="0"/>
              </a:spcBef>
              <a:spcAft>
                <a:spcPts val="0"/>
              </a:spcAft>
              <a:buClr>
                <a:srgbClr val="000000"/>
              </a:buClr>
              <a:buSzPts val="1300"/>
              <a:buFont typeface="Times New Roman" panose="02020503050405090304"/>
              <a:buChar char="-"/>
            </a:pP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The 643 missing values ​​in the </a:t>
            </a:r>
            <a:r>
              <a:rPr lang="en-GB" sz="1300">
                <a:solidFill>
                  <a:srgbClr val="000000"/>
                </a:solidFill>
                <a:highlight>
                  <a:srgbClr val="CCCCCC"/>
                </a:highlight>
                <a:latin typeface="Times New Roman" panose="02020503050405090304"/>
                <a:ea typeface="Times New Roman" panose="02020503050405090304"/>
                <a:cs typeface="Times New Roman" panose="02020503050405090304"/>
                <a:sym typeface="Times New Roman" panose="02020503050405090304"/>
              </a:rPr>
              <a:t>ProductCode</a:t>
            </a: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 column are replaced with "NA".</a:t>
            </a:r>
            <a:endParaRPr sz="13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1150" algn="l" rtl="0">
              <a:lnSpc>
                <a:spcPct val="115000"/>
              </a:lnSpc>
              <a:spcBef>
                <a:spcPts val="0"/>
              </a:spcBef>
              <a:spcAft>
                <a:spcPts val="0"/>
              </a:spcAft>
              <a:buClr>
                <a:srgbClr val="000000"/>
              </a:buClr>
              <a:buSzPts val="1300"/>
              <a:buFont typeface="Times New Roman" panose="02020503050405090304"/>
              <a:buChar char="-"/>
            </a:pP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The 51 missing values ​​in the </a:t>
            </a:r>
            <a:r>
              <a:rPr lang="en-GB" sz="1300">
                <a:solidFill>
                  <a:srgbClr val="000000"/>
                </a:solidFill>
                <a:highlight>
                  <a:srgbClr val="CCCCCC"/>
                </a:highlight>
                <a:latin typeface="Times New Roman" panose="02020503050405090304"/>
                <a:ea typeface="Times New Roman" panose="02020503050405090304"/>
                <a:cs typeface="Times New Roman" panose="02020503050405090304"/>
                <a:sym typeface="Times New Roman" panose="02020503050405090304"/>
              </a:rPr>
              <a:t>Volume</a:t>
            </a: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 (m3) column and the 51 missing values ​​in the </a:t>
            </a:r>
            <a:r>
              <a:rPr lang="en-GB" sz="1300">
                <a:solidFill>
                  <a:srgbClr val="000000"/>
                </a:solidFill>
                <a:highlight>
                  <a:srgbClr val="CCCCCC"/>
                </a:highlight>
                <a:latin typeface="Times New Roman" panose="02020503050405090304"/>
                <a:ea typeface="Times New Roman" panose="02020503050405090304"/>
                <a:cs typeface="Times New Roman" panose="02020503050405090304"/>
                <a:sym typeface="Times New Roman" panose="02020503050405090304"/>
              </a:rPr>
              <a:t>KG Volumetric</a:t>
            </a: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 column are removed from the DataFrame.</a:t>
            </a:r>
            <a:endParaRPr sz="13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1150" algn="l" rtl="0">
              <a:lnSpc>
                <a:spcPct val="115000"/>
              </a:lnSpc>
              <a:spcBef>
                <a:spcPts val="0"/>
              </a:spcBef>
              <a:spcAft>
                <a:spcPts val="0"/>
              </a:spcAft>
              <a:buClr>
                <a:srgbClr val="000000"/>
              </a:buClr>
              <a:buSzPts val="1300"/>
              <a:buFont typeface="Times New Roman" panose="02020503050405090304"/>
              <a:buChar char="-"/>
            </a:pP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Combine the year, month, and day, into a new </a:t>
            </a:r>
            <a:r>
              <a:rPr lang="en-GB" sz="1300">
                <a:solidFill>
                  <a:srgbClr val="000000"/>
                </a:solidFill>
                <a:highlight>
                  <a:srgbClr val="CCCCCC"/>
                </a:highlight>
                <a:latin typeface="Times New Roman" panose="02020503050405090304"/>
                <a:ea typeface="Times New Roman" panose="02020503050405090304"/>
                <a:cs typeface="Times New Roman" panose="02020503050405090304"/>
                <a:sym typeface="Times New Roman" panose="02020503050405090304"/>
              </a:rPr>
              <a:t>Flight_date</a:t>
            </a: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 column.</a:t>
            </a:r>
            <a:endParaRPr sz="13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1150" algn="l" rtl="0">
              <a:lnSpc>
                <a:spcPct val="115000"/>
              </a:lnSpc>
              <a:spcBef>
                <a:spcPts val="0"/>
              </a:spcBef>
              <a:spcAft>
                <a:spcPts val="0"/>
              </a:spcAft>
              <a:buClr>
                <a:srgbClr val="000000"/>
              </a:buClr>
              <a:buSzPts val="1300"/>
              <a:buFont typeface="Times New Roman" panose="02020503050405090304"/>
              <a:buChar char="-"/>
            </a:pP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Removing redundant columns, such as </a:t>
            </a:r>
            <a:r>
              <a:rPr lang="en-GB" sz="1300">
                <a:solidFill>
                  <a:srgbClr val="000000"/>
                </a:solidFill>
                <a:highlight>
                  <a:srgbClr val="CCCCCC"/>
                </a:highlight>
                <a:latin typeface="Times New Roman" panose="02020503050405090304"/>
                <a:ea typeface="Times New Roman" panose="02020503050405090304"/>
                <a:cs typeface="Times New Roman" panose="02020503050405090304"/>
                <a:sym typeface="Times New Roman" panose="02020503050405090304"/>
              </a:rPr>
              <a:t>year</a:t>
            </a: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GB" sz="1300">
                <a:solidFill>
                  <a:srgbClr val="000000"/>
                </a:solidFill>
                <a:highlight>
                  <a:srgbClr val="CCCCCC"/>
                </a:highlight>
                <a:latin typeface="Times New Roman" panose="02020503050405090304"/>
                <a:ea typeface="Times New Roman" panose="02020503050405090304"/>
                <a:cs typeface="Times New Roman" panose="02020503050405090304"/>
                <a:sym typeface="Times New Roman" panose="02020503050405090304"/>
              </a:rPr>
              <a:t>day</a:t>
            </a: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GB" sz="1300">
                <a:solidFill>
                  <a:srgbClr val="000000"/>
                </a:solidFill>
                <a:highlight>
                  <a:srgbClr val="CCCCCC"/>
                </a:highlight>
                <a:latin typeface="Times New Roman" panose="02020503050405090304"/>
                <a:ea typeface="Times New Roman" panose="02020503050405090304"/>
                <a:cs typeface="Times New Roman" panose="02020503050405090304"/>
                <a:sym typeface="Times New Roman" panose="02020503050405090304"/>
              </a:rPr>
              <a:t>week</a:t>
            </a: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GB" sz="1300">
                <a:solidFill>
                  <a:srgbClr val="000000"/>
                </a:solidFill>
                <a:highlight>
                  <a:srgbClr val="CCCCCC"/>
                </a:highlight>
                <a:latin typeface="Times New Roman" panose="02020503050405090304"/>
                <a:ea typeface="Times New Roman" panose="02020503050405090304"/>
                <a:cs typeface="Times New Roman" panose="02020503050405090304"/>
                <a:sym typeface="Times New Roman" panose="02020503050405090304"/>
              </a:rPr>
              <a:t>Leg Origin</a:t>
            </a: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 etc. </a:t>
            </a:r>
            <a:endParaRPr sz="13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11150" algn="l" rtl="0">
              <a:lnSpc>
                <a:spcPct val="115000"/>
              </a:lnSpc>
              <a:spcBef>
                <a:spcPts val="0"/>
              </a:spcBef>
              <a:spcAft>
                <a:spcPts val="0"/>
              </a:spcAft>
              <a:buClr>
                <a:srgbClr val="000000"/>
              </a:buClr>
              <a:buSzPts val="1300"/>
              <a:buFont typeface="Times New Roman" panose="02020503050405090304"/>
              <a:buChar char="-"/>
            </a:pPr>
            <a:r>
              <a:rPr lang="en-GB" sz="1300">
                <a:solidFill>
                  <a:srgbClr val="000000"/>
                </a:solidFill>
                <a:highlight>
                  <a:srgbClr val="CCCCCC"/>
                </a:highlight>
                <a:latin typeface="Times New Roman" panose="02020503050405090304"/>
                <a:ea typeface="Times New Roman" panose="02020503050405090304"/>
                <a:cs typeface="Times New Roman" panose="02020503050405090304"/>
                <a:sym typeface="Times New Roman" panose="02020503050405090304"/>
              </a:rPr>
              <a:t>Operating Flight Number</a:t>
            </a: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 and </a:t>
            </a:r>
            <a:r>
              <a:rPr lang="en-GB" sz="1300">
                <a:solidFill>
                  <a:srgbClr val="000000"/>
                </a:solidFill>
                <a:highlight>
                  <a:srgbClr val="CCCCCC"/>
                </a:highlight>
                <a:latin typeface="Times New Roman" panose="02020503050405090304"/>
                <a:ea typeface="Times New Roman" panose="02020503050405090304"/>
                <a:cs typeface="Times New Roman" panose="02020503050405090304"/>
                <a:sym typeface="Times New Roman" panose="02020503050405090304"/>
              </a:rPr>
              <a:t>Airway Bill Number</a:t>
            </a: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 columns are converted to strings, and </a:t>
            </a:r>
            <a:r>
              <a:rPr lang="en-GB" sz="1300">
                <a:solidFill>
                  <a:srgbClr val="000000"/>
                </a:solidFill>
                <a:highlight>
                  <a:srgbClr val="CCCCCC"/>
                </a:highlight>
                <a:latin typeface="Times New Roman" panose="02020503050405090304"/>
                <a:ea typeface="Times New Roman" panose="02020503050405090304"/>
                <a:cs typeface="Times New Roman" panose="02020503050405090304"/>
                <a:sym typeface="Times New Roman" panose="02020503050405090304"/>
              </a:rPr>
              <a:t>Product Code</a:t>
            </a: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GB" sz="1300">
                <a:solidFill>
                  <a:srgbClr val="000000"/>
                </a:solidFill>
                <a:highlight>
                  <a:srgbClr val="CCCCCC"/>
                </a:highlight>
                <a:latin typeface="Times New Roman" panose="02020503050405090304"/>
                <a:ea typeface="Times New Roman" panose="02020503050405090304"/>
                <a:cs typeface="Times New Roman" panose="02020503050405090304"/>
                <a:sym typeface="Times New Roman" panose="02020503050405090304"/>
              </a:rPr>
              <a:t>Route Owner columns</a:t>
            </a:r>
            <a:r>
              <a:rPr lang="en-GB" sz="1300">
                <a:solidFill>
                  <a:srgbClr val="000000"/>
                </a:solidFill>
                <a:latin typeface="Times New Roman" panose="02020503050405090304"/>
                <a:ea typeface="Times New Roman" panose="02020503050405090304"/>
                <a:cs typeface="Times New Roman" panose="02020503050405090304"/>
                <a:sym typeface="Times New Roman" panose="02020503050405090304"/>
              </a:rPr>
              <a:t>, etc are converted to categorical data types.</a:t>
            </a:r>
            <a:endParaRPr sz="13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14025</Words>
  <Application>WPS Writer</Application>
  <PresentationFormat/>
  <Paragraphs>408</Paragraphs>
  <Slides>36</Slides>
  <Notes>0</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36</vt:i4>
      </vt:variant>
    </vt:vector>
  </HeadingPairs>
  <TitlesOfParts>
    <vt:vector size="54" baseType="lpstr">
      <vt:lpstr>Arial</vt:lpstr>
      <vt:lpstr>宋体</vt:lpstr>
      <vt:lpstr>Wingdings</vt:lpstr>
      <vt:lpstr>Arial</vt:lpstr>
      <vt:lpstr>Playfair Display</vt:lpstr>
      <vt:lpstr>Lato</vt:lpstr>
      <vt:lpstr>Times New Roman</vt:lpstr>
      <vt:lpstr>微软雅黑</vt:lpstr>
      <vt:lpstr>汉仪旗黑</vt:lpstr>
      <vt:lpstr>宋体</vt:lpstr>
      <vt:lpstr>Arial Unicode MS</vt:lpstr>
      <vt:lpstr>Lato</vt:lpstr>
      <vt:lpstr>Playfair Display</vt:lpstr>
      <vt:lpstr>Times New Roman</vt:lpstr>
      <vt:lpstr>汉仪书宋二KW</vt:lpstr>
      <vt:lpstr>Apple Color Emoji</vt:lpstr>
      <vt:lpstr>Coral</vt:lpstr>
      <vt:lpstr>Coral</vt:lpstr>
      <vt:lpstr>Aircraft Optimization — Cargo Mix</vt:lpstr>
      <vt:lpstr>Table of Content </vt:lpstr>
      <vt:lpstr>Executive Summary</vt:lpstr>
      <vt:lpstr>Our Team</vt:lpstr>
      <vt:lpstr>Our Team</vt:lpstr>
      <vt:lpstr>Competitor Analysis</vt:lpstr>
      <vt:lpstr>Difficulties</vt:lpstr>
      <vt:lpstr>Project Understanding </vt:lpstr>
      <vt:lpstr>Data Overview and Proposed Treatment</vt:lpstr>
      <vt:lpstr>Data Overview and Proposed Treatment</vt:lpstr>
      <vt:lpstr>Research Questions and Key Messages </vt:lpstr>
      <vt:lpstr>What is the distribution of cargo types on different routes?</vt:lpstr>
      <vt:lpstr>PowerPoint 演示文稿</vt:lpstr>
      <vt:lpstr>Time Series</vt:lpstr>
      <vt:lpstr>Flight Routes Number</vt:lpstr>
      <vt:lpstr>How to deal with the shape of irregular container?</vt:lpstr>
      <vt:lpstr>Solution Section I</vt:lpstr>
      <vt:lpstr>Solution Section II</vt:lpstr>
      <vt:lpstr>Solution Section III</vt:lpstr>
      <vt:lpstr>Clarification for Inputs and Outputs</vt:lpstr>
      <vt:lpstr>Scenario: MIA-SDQ from 1.1-1.6</vt:lpstr>
      <vt:lpstr>Development &amp; Recommendation</vt:lpstr>
      <vt:lpstr>Conclusion </vt:lpstr>
      <vt:lpstr>Q &amp; A</vt:lpstr>
      <vt:lpstr>EDA other findings</vt:lpstr>
      <vt:lpstr>EDA other findings</vt:lpstr>
      <vt:lpstr>EDA other findings</vt:lpstr>
      <vt:lpstr>Development &amp; Recommendation - GA</vt:lpstr>
      <vt:lpstr>Fitness Value</vt:lpstr>
      <vt:lpstr>Cloud Deployment</vt:lpstr>
      <vt:lpstr>Cloud Deployment -Cost Estimation by Cloud Platform</vt:lpstr>
      <vt:lpstr>Cloud Deployment -Cost Estimation by Cloud Platform</vt:lpstr>
      <vt:lpstr>Cloud Deployment - Recommendations for Cost Management</vt:lpstr>
      <vt:lpstr>Satisfaction &amp; Alignment</vt:lpstr>
      <vt:lpstr>Reference</vt:lpstr>
      <vt:lpstr>Thank You for Watching!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Aircraft Optimization — Cargo Mix</dc:title>
  <dc:creator/>
  <cp:lastModifiedBy>Snow. G .</cp:lastModifiedBy>
  <cp:revision>1</cp:revision>
  <dcterms:created xsi:type="dcterms:W3CDTF">2025-05-22T05:13:25Z</dcterms:created>
  <dcterms:modified xsi:type="dcterms:W3CDTF">2025-05-22T05:13:25Z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BD099D592D9C1FDA75B22E6802B2DE12_42</vt:lpwstr>
  </property>
  <property fmtid="{D5CDD505-2E9C-101B-9397-08002B2CF9AE}" pid="3" name="KSOProductBuildVer">
    <vt:lpwstr>1033-7.3.1.8967</vt:lpwstr>
  </property>
</Properties>
</file>